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8" r:id="rId3"/>
    <p:sldId id="257"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586B75A-687E-405C-8A0B-8D00578BA2C3}" type="datetimeFigureOut">
              <a:rPr lang="en-US" dirty="0"/>
              <a:pPr/>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2/9/2020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2/9/2020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2/9/2020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ru-RU"/>
              <a:t>Образец заголовка</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5586B75A-687E-405C-8A0B-8D00578BA2C3}" type="datetimeFigureOut">
              <a:rPr lang="en-US" dirty="0"/>
              <a:pPr/>
              <a:t>2/9/2020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5586B75A-687E-405C-8A0B-8D00578BA2C3}" type="datetimeFigureOut">
              <a:rPr lang="en-US" dirty="0"/>
              <a:pPr/>
              <a:t>2/9/2020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2/9/2020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6FA736-559A-4485-A0C6-784ECC927752}"/>
              </a:ext>
            </a:extLst>
          </p:cNvPr>
          <p:cNvSpPr>
            <a:spLocks noGrp="1"/>
          </p:cNvSpPr>
          <p:nvPr>
            <p:ph type="ctrTitle"/>
          </p:nvPr>
        </p:nvSpPr>
        <p:spPr>
          <a:xfrm>
            <a:off x="1069848" y="1298448"/>
            <a:ext cx="8889698" cy="1609509"/>
          </a:xfrm>
        </p:spPr>
        <p:txBody>
          <a:bodyPr>
            <a:noAutofit/>
          </a:bodyPr>
          <a:lstStyle/>
          <a:p>
            <a:pPr indent="450215" algn="ctr">
              <a:lnSpc>
                <a:spcPct val="107000"/>
              </a:lnSpc>
              <a:spcAft>
                <a:spcPts val="0"/>
              </a:spcAft>
            </a:pPr>
            <a:r>
              <a:rPr lang="ru-RU"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Тема № 2 «Основные особенности торговли на электронных биржевых площадках»</a:t>
            </a:r>
            <a:endParaRPr lang="ru-RU" sz="3600" dirty="0">
              <a:solidFill>
                <a:srgbClr val="002060"/>
              </a:solidFill>
            </a:endParaRPr>
          </a:p>
        </p:txBody>
      </p:sp>
      <p:sp>
        <p:nvSpPr>
          <p:cNvPr id="4" name="Прямоугольник 3">
            <a:extLst>
              <a:ext uri="{FF2B5EF4-FFF2-40B4-BE49-F238E27FC236}">
                <a16:creationId xmlns:a16="http://schemas.microsoft.com/office/drawing/2014/main" id="{B8190250-C639-4F41-AA46-B2AF25B72527}"/>
              </a:ext>
            </a:extLst>
          </p:cNvPr>
          <p:cNvSpPr/>
          <p:nvPr/>
        </p:nvSpPr>
        <p:spPr>
          <a:xfrm>
            <a:off x="428368" y="3042741"/>
            <a:ext cx="7529383" cy="1452642"/>
          </a:xfrm>
          <a:prstGeom prst="rect">
            <a:avLst/>
          </a:prstGeom>
        </p:spPr>
        <p:txBody>
          <a:bodyPr wrap="square">
            <a:spAutoFit/>
          </a:bodyPr>
          <a:lstStyle/>
          <a:p>
            <a:pPr>
              <a:lnSpc>
                <a:spcPct val="107000"/>
              </a:lnSpc>
              <a:spcAft>
                <a:spcPts val="0"/>
              </a:spcAft>
            </a:pPr>
            <a:r>
              <a:rPr lang="ru-R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Электронные торговые площадки.</a:t>
            </a:r>
            <a:endParaRPr lang="ru-RU"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Фондовые электронные биржи.</a:t>
            </a:r>
            <a:endParaRPr lang="ru-RU"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1333500" algn="l"/>
              </a:tabLst>
            </a:pPr>
            <a:r>
              <a:rPr lang="ru-R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Техника проведения биржевых торгов.</a:t>
            </a:r>
            <a:endParaRPr lang="ru-RU"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3480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противолежащие углы 1">
            <a:extLst>
              <a:ext uri="{FF2B5EF4-FFF2-40B4-BE49-F238E27FC236}">
                <a16:creationId xmlns:a16="http://schemas.microsoft.com/office/drawing/2014/main" id="{B2238B98-DEA3-46E2-A943-5B79502805E6}"/>
              </a:ext>
            </a:extLst>
          </p:cNvPr>
          <p:cNvSpPr/>
          <p:nvPr/>
        </p:nvSpPr>
        <p:spPr>
          <a:xfrm>
            <a:off x="477795" y="58131"/>
            <a:ext cx="11055178" cy="157296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ru-RU" sz="2000" dirty="0">
                <a:solidFill>
                  <a:srgbClr val="002060"/>
                </a:solidFill>
                <a:latin typeface="Times New Roman" panose="02020603050405020304" pitchFamily="18" charset="0"/>
                <a:cs typeface="Times New Roman" panose="02020603050405020304" pitchFamily="18" charset="0"/>
              </a:rPr>
              <a:t>Начиная с XVI века, все операции на биржах совершались при непосредственном общении заинтересованных сторон. Революционные изменения произошли в 1985-ом году - именно тогда появилась первая электронная биржа, отличительной чертой которой стала абсолютная компьютеризация всех торговых операций.</a:t>
            </a:r>
          </a:p>
        </p:txBody>
      </p:sp>
      <p:sp>
        <p:nvSpPr>
          <p:cNvPr id="3" name="Прямоугольник: скругленные противолежащие углы 2">
            <a:extLst>
              <a:ext uri="{FF2B5EF4-FFF2-40B4-BE49-F238E27FC236}">
                <a16:creationId xmlns:a16="http://schemas.microsoft.com/office/drawing/2014/main" id="{CFD99339-7F24-4652-A27D-12E408857282}"/>
              </a:ext>
            </a:extLst>
          </p:cNvPr>
          <p:cNvSpPr/>
          <p:nvPr/>
        </p:nvSpPr>
        <p:spPr>
          <a:xfrm>
            <a:off x="403655" y="5148649"/>
            <a:ext cx="11055178" cy="1667694"/>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450215" algn="just">
              <a:spcAft>
                <a:spcPts val="0"/>
              </a:spcAft>
            </a:pP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Ее появление кардинально поменяло структуру осуществления сделок, ведь «метод выкрика» при проведении торгов начал резко терять свою актуальность. Также электронные биржи предложили трейдерам и брокерам более простые условия работы, в разы увеличили количество заказов и скорость их исполнения, значительно уменьшили размер операционных издержек.</a:t>
            </a:r>
            <a:endParaRPr lang="ru-RU"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a:extLst>
              <a:ext uri="{FF2B5EF4-FFF2-40B4-BE49-F238E27FC236}">
                <a16:creationId xmlns:a16="http://schemas.microsoft.com/office/drawing/2014/main" id="{25B91589-2A30-43E5-A945-AE880E633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34" y="1761071"/>
            <a:ext cx="4679091" cy="325759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CA15EB9-FC80-42C1-94FA-20F48906F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863" y="1761071"/>
            <a:ext cx="5520381" cy="325759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377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23CCE82-2C1D-4C14-8294-12773CA1A3F0}"/>
              </a:ext>
            </a:extLst>
          </p:cNvPr>
          <p:cNvSpPr/>
          <p:nvPr/>
        </p:nvSpPr>
        <p:spPr>
          <a:xfrm>
            <a:off x="486031" y="265656"/>
            <a:ext cx="11401169" cy="3787383"/>
          </a:xfrm>
          <a:prstGeom prst="rect">
            <a:avLst/>
          </a:prstGeom>
        </p:spPr>
        <p:txBody>
          <a:bodyPr wrap="square">
            <a:spAutoFit/>
          </a:bodyPr>
          <a:lstStyle/>
          <a:p>
            <a:pPr indent="450215" algn="just">
              <a:lnSpc>
                <a:spcPct val="150000"/>
              </a:lnSpc>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Следствием этого стало резкое падение объемов торгов на оффлайн-биржах. Подтверждением этому служат данные Чикагской биржи - если в конце ХХ века количество электронных сделок не превышало 5%, то в 2015 году их доля возросла до 70%.</a:t>
            </a:r>
          </a:p>
          <a:p>
            <a:pPr indent="450215" algn="just">
              <a:lnSpc>
                <a:spcPct val="150000"/>
              </a:lnSpc>
            </a:pPr>
            <a:endPar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50000"/>
              </a:lnSpc>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Сегодня на интернет-площадках ведется торговля самыми разными товарами. По такому критерию можно выделить 3 основных вида электронных бирж:</a:t>
            </a:r>
          </a:p>
          <a:p>
            <a:pPr marL="285750" indent="-285750" algn="just">
              <a:lnSpc>
                <a:spcPct val="150000"/>
              </a:lnSpc>
              <a:buFont typeface="Wingdings" panose="05000000000000000000" pitchFamily="2" charset="2"/>
              <a:buChar char="ü"/>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валютные;</a:t>
            </a:r>
          </a:p>
          <a:p>
            <a:pPr marL="285750" indent="-285750" algn="just">
              <a:lnSpc>
                <a:spcPct val="150000"/>
              </a:lnSpc>
              <a:buFont typeface="Wingdings" panose="05000000000000000000" pitchFamily="2" charset="2"/>
              <a:buChar char="ü"/>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товарные;</a:t>
            </a:r>
          </a:p>
          <a:p>
            <a:pPr marL="285750" indent="-285750" algn="just">
              <a:lnSpc>
                <a:spcPct val="150000"/>
              </a:lnSpc>
              <a:buFont typeface="Wingdings" panose="05000000000000000000" pitchFamily="2" charset="2"/>
              <a:buChar char="ü"/>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фондовые.</a:t>
            </a:r>
            <a:r>
              <a:rPr lang="ru-RU" dirty="0">
                <a:solidFill>
                  <a:srgbClr val="002060"/>
                </a:solidFill>
                <a:latin typeface="Times New Roman" panose="02020603050405020304" pitchFamily="18" charset="0"/>
                <a:cs typeface="Times New Roman" panose="02020603050405020304" pitchFamily="18" charset="0"/>
              </a:rPr>
              <a:t>	</a:t>
            </a:r>
            <a:endParaRPr lang="ru-RU"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F95502E2-FE5A-454A-AC9E-03A47411979C}"/>
              </a:ext>
            </a:extLst>
          </p:cNvPr>
          <p:cNvSpPr/>
          <p:nvPr/>
        </p:nvSpPr>
        <p:spPr>
          <a:xfrm>
            <a:off x="486031" y="5303273"/>
            <a:ext cx="11549450" cy="1289071"/>
          </a:xfrm>
          <a:prstGeom prst="rect">
            <a:avLst/>
          </a:prstGeom>
        </p:spPr>
        <p:txBody>
          <a:bodyPr wrap="square">
            <a:spAutoFit/>
          </a:bodyPr>
          <a:lstStyle/>
          <a:p>
            <a:pPr lvl="0" algn="just">
              <a:lnSpc>
                <a:spcPct val="150000"/>
              </a:lnSpc>
            </a:pPr>
            <a:r>
              <a:rPr lang="ru-RU" dirty="0">
                <a:solidFill>
                  <a:srgbClr val="002060"/>
                </a:solidFill>
                <a:latin typeface="Times New Roman" panose="02020603050405020304" pitchFamily="18" charset="0"/>
                <a:cs typeface="Times New Roman" panose="02020603050405020304" pitchFamily="18" charset="0"/>
              </a:rPr>
              <a:t>	Последние являются своеобразным рынком ссудных капиталов. Основными инструментами, использующимися на фондовых электронных биржах, выступают разного рода ценные бумаги, для которых применяется определение «</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титулы</a:t>
            </a:r>
            <a:r>
              <a:rPr lang="ru-RU" dirty="0">
                <a:solidFill>
                  <a:srgbClr val="002060"/>
                </a:solidFill>
                <a:latin typeface="Times New Roman" panose="02020603050405020304" pitchFamily="18" charset="0"/>
                <a:cs typeface="Times New Roman" panose="02020603050405020304" pitchFamily="18" charset="0"/>
              </a:rPr>
              <a:t>».</a:t>
            </a:r>
          </a:p>
        </p:txBody>
      </p:sp>
      <p:pic>
        <p:nvPicPr>
          <p:cNvPr id="6" name="Picture 2">
            <a:extLst>
              <a:ext uri="{FF2B5EF4-FFF2-40B4-BE49-F238E27FC236}">
                <a16:creationId xmlns:a16="http://schemas.microsoft.com/office/drawing/2014/main" id="{9EFA3C77-79AF-4D91-B13B-F27B8E020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619" y="2790697"/>
            <a:ext cx="3924815" cy="22096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433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21148BDF-5FF6-46ED-B355-62D4FB6F3CA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скругленные углы 3">
            <a:extLst>
              <a:ext uri="{FF2B5EF4-FFF2-40B4-BE49-F238E27FC236}">
                <a16:creationId xmlns:a16="http://schemas.microsoft.com/office/drawing/2014/main" id="{E5D2877E-94F0-4E80-971D-FAC7FBA760A0}"/>
              </a:ext>
            </a:extLst>
          </p:cNvPr>
          <p:cNvSpPr/>
          <p:nvPr/>
        </p:nvSpPr>
        <p:spPr>
          <a:xfrm>
            <a:off x="848498" y="603409"/>
            <a:ext cx="9918356" cy="7331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50000"/>
              </a:lnSpc>
              <a:spcAft>
                <a:spcPts val="0"/>
              </a:spcAft>
            </a:pPr>
            <a:r>
              <a:rPr lang="ru-RU" sz="2400"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Главные задачи фондовых электронных бирж заключаются в:</a:t>
            </a:r>
            <a:endParaRPr lang="ru-RU" sz="2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96E99E1D-D6EB-47B5-B279-E9AE82613E7B}"/>
              </a:ext>
            </a:extLst>
          </p:cNvPr>
          <p:cNvSpPr/>
          <p:nvPr/>
        </p:nvSpPr>
        <p:spPr>
          <a:xfrm>
            <a:off x="140044" y="1539674"/>
            <a:ext cx="11335264" cy="41991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0215" algn="just">
              <a:lnSpc>
                <a:spcPct val="150000"/>
              </a:lnSpc>
            </a:pPr>
            <a:r>
              <a:rPr lang="ru-RU"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создании собственных правил, регламентирующих поведение всех участников;</a:t>
            </a:r>
            <a:endParaRPr lang="ru-RU"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lvl="0" indent="450215" algn="just">
              <a:lnSpc>
                <a:spcPct val="150000"/>
              </a:lnSpc>
            </a:pPr>
            <a:r>
              <a:rPr lang="ru-RU"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гарантировании участникам обязательного исполнения сделок;</a:t>
            </a:r>
            <a:endParaRPr lang="ru-RU"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lvl="0" indent="450215" algn="just">
              <a:lnSpc>
                <a:spcPct val="150000"/>
              </a:lnSpc>
            </a:pPr>
            <a:r>
              <a:rPr lang="ru-RU"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обеспечении надежной и бесперебойной работы своей электронной площадки;</a:t>
            </a:r>
            <a:endParaRPr lang="ru-RU"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lvl="0" indent="450215" algn="just">
              <a:lnSpc>
                <a:spcPct val="150000"/>
              </a:lnSpc>
            </a:pPr>
            <a:r>
              <a:rPr lang="ru-RU"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определении реальной стоимости выставляемых на торги активов;</a:t>
            </a:r>
            <a:endParaRPr lang="ru-RU"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lvl="0" indent="450215" algn="just">
              <a:lnSpc>
                <a:spcPct val="150000"/>
              </a:lnSpc>
            </a:pPr>
            <a:r>
              <a:rPr lang="ru-RU"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аккумулировании свободных финансовых средств;</a:t>
            </a:r>
            <a:endParaRPr lang="ru-RU"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lvl="0" indent="450215" algn="just">
              <a:lnSpc>
                <a:spcPct val="150000"/>
              </a:lnSpc>
            </a:pPr>
            <a:r>
              <a:rPr lang="ru-RU"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обеспечении непредвзятого арбитража при возникновении спорных ситуаций между участниками сделок</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2786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FF9C693-D87E-476A-83B3-5049F61A4C33}"/>
              </a:ext>
            </a:extLst>
          </p:cNvPr>
          <p:cNvSpPr/>
          <p:nvPr/>
        </p:nvSpPr>
        <p:spPr>
          <a:xfrm>
            <a:off x="2873927" y="198729"/>
            <a:ext cx="5834546" cy="463397"/>
          </a:xfrm>
          <a:prstGeom prst="rect">
            <a:avLst/>
          </a:prstGeom>
        </p:spPr>
        <p:txBody>
          <a:bodyPr wrap="none">
            <a:spAutoFit/>
          </a:bodyPr>
          <a:lstStyle/>
          <a:p>
            <a:pPr indent="450215" algn="just">
              <a:lnSpc>
                <a:spcPct val="150000"/>
              </a:lnSpc>
              <a:spcAft>
                <a:spcPts val="0"/>
              </a:spcAft>
            </a:pP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Самыми популярные фондовые электронные биржи:</a:t>
            </a:r>
            <a:endParaRPr lang="ru-RU"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916F4899-659F-459C-93B8-FE90CA2554B5}"/>
              </a:ext>
            </a:extLst>
          </p:cNvPr>
          <p:cNvSpPr/>
          <p:nvPr/>
        </p:nvSpPr>
        <p:spPr>
          <a:xfrm>
            <a:off x="3492844" y="781844"/>
            <a:ext cx="8402594" cy="1899494"/>
          </a:xfrm>
          <a:prstGeom prst="rect">
            <a:avLst/>
          </a:prstGeom>
        </p:spPr>
        <p:txBody>
          <a:bodyPr wrap="square">
            <a:spAutoFit/>
          </a:bodyPr>
          <a:lstStyle/>
          <a:p>
            <a:pPr marL="342900" lvl="0" indent="-342900" algn="just">
              <a:lnSpc>
                <a:spcPct val="150000"/>
              </a:lnSpc>
              <a:spcAft>
                <a:spcPts val="0"/>
              </a:spcAft>
              <a:tabLst>
                <a:tab pos="457200" algn="l"/>
              </a:tabLst>
            </a:pPr>
            <a:r>
              <a:rPr lang="ru-RU" sz="1600"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Nasdaq</a:t>
            </a:r>
            <a:r>
              <a:rPr lang="ru-RU" sz="1600"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Может похвастаться самым большим оборотом ценных бумаг. Ее основной специализацией являются операции с акциями компаний, работающих в сфере производства высокотехнологичной продукции и программного обеспечения. Главные отличительные черты биржи - высочайшая скорость реализации приказов, впечатляющий набор инструментов и удобный интерфейс.</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D88778C1-5F70-4E12-AFF2-E483C55E6361}"/>
              </a:ext>
            </a:extLst>
          </p:cNvPr>
          <p:cNvSpPr/>
          <p:nvPr/>
        </p:nvSpPr>
        <p:spPr>
          <a:xfrm>
            <a:off x="3479313" y="3015832"/>
            <a:ext cx="8328454" cy="1160831"/>
          </a:xfrm>
          <a:prstGeom prst="rect">
            <a:avLst/>
          </a:prstGeom>
        </p:spPr>
        <p:txBody>
          <a:bodyPr wrap="square">
            <a:spAutoFit/>
          </a:bodyPr>
          <a:lstStyle/>
          <a:p>
            <a:pPr marL="342900" lvl="0" indent="-342900" algn="just">
              <a:lnSpc>
                <a:spcPct val="150000"/>
              </a:lnSpc>
              <a:spcAft>
                <a:spcPts val="0"/>
              </a:spcAft>
              <a:tabLst>
                <a:tab pos="457200" algn="l"/>
              </a:tabLst>
            </a:pPr>
            <a:r>
              <a:rPr lang="ru-RU" sz="1600"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NYSE </a:t>
            </a:r>
            <a:r>
              <a:rPr lang="ru-RU" sz="1600"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Euronext</a:t>
            </a:r>
            <a:r>
              <a:rPr lang="ru-RU" sz="1600"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Электронная площадка образовалась в результате слияния нью-йоркской и европейской бирж. Позиционируется экспертами в качестве одной из самых статусных и влиятельных мировых бирж.</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198" name="Picture 6">
            <a:extLst>
              <a:ext uri="{FF2B5EF4-FFF2-40B4-BE49-F238E27FC236}">
                <a16:creationId xmlns:a16="http://schemas.microsoft.com/office/drawing/2014/main" id="{8786BF9E-672D-4D5F-AFB7-6CB65F2A3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62" y="2801056"/>
            <a:ext cx="3182751" cy="139047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6236CF48-BA0A-48B7-85A2-E01B37297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85" y="863671"/>
            <a:ext cx="2504303" cy="143048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A48F0A3B-13D8-48D5-A5DC-AF54CD89B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010" y="5065885"/>
            <a:ext cx="1815672" cy="9284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FF82528D-FE72-49B5-8D3B-97568C5EB1E7}"/>
              </a:ext>
            </a:extLst>
          </p:cNvPr>
          <p:cNvSpPr/>
          <p:nvPr/>
        </p:nvSpPr>
        <p:spPr>
          <a:xfrm>
            <a:off x="3479313" y="4699936"/>
            <a:ext cx="8243130" cy="791499"/>
          </a:xfrm>
          <a:prstGeom prst="rect">
            <a:avLst/>
          </a:prstGeom>
        </p:spPr>
        <p:txBody>
          <a:bodyPr wrap="square">
            <a:spAutoFit/>
          </a:bodyPr>
          <a:lstStyle/>
          <a:p>
            <a:pPr marL="342900" lvl="0" indent="-342900">
              <a:lnSpc>
                <a:spcPct val="150000"/>
              </a:lnSpc>
              <a:spcAft>
                <a:spcPts val="0"/>
              </a:spcAft>
              <a:tabLst>
                <a:tab pos="457200" algn="l"/>
              </a:tabLst>
            </a:pPr>
            <a:r>
              <a:rPr lang="ru-RU" sz="1600"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NYSE MKT LLC. </a:t>
            </a: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 данным специалистов, является крупнейшей электронной биржей Северной Америки. Ее штаб-квартира располагается в Нью-Йорке.</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991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04A7CDE-3168-44B8-A662-49F0057F2A2D}"/>
              </a:ext>
            </a:extLst>
          </p:cNvPr>
          <p:cNvSpPr/>
          <p:nvPr/>
        </p:nvSpPr>
        <p:spPr>
          <a:xfrm>
            <a:off x="230662" y="270299"/>
            <a:ext cx="5058158" cy="878895"/>
          </a:xfrm>
          <a:prstGeom prst="rect">
            <a:avLst/>
          </a:prstGeom>
        </p:spPr>
        <p:txBody>
          <a:bodyPr wrap="square">
            <a:spAutoFit/>
          </a:bodyPr>
          <a:lstStyle/>
          <a:p>
            <a:pPr algn="ctr">
              <a:lnSpc>
                <a:spcPct val="150000"/>
              </a:lnSpc>
              <a:spcAft>
                <a:spcPts val="0"/>
              </a:spcAft>
            </a:pP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К главным достоинствам электронных бирж можно отнести:</a:t>
            </a:r>
            <a:endParaRPr lang="ru-RU"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D9B10A52-FFFA-470F-A4F9-780E84C7ADB5}"/>
              </a:ext>
            </a:extLst>
          </p:cNvPr>
          <p:cNvSpPr/>
          <p:nvPr/>
        </p:nvSpPr>
        <p:spPr>
          <a:xfrm>
            <a:off x="230662" y="1149194"/>
            <a:ext cx="5214552" cy="2308324"/>
          </a:xfrm>
          <a:prstGeom prst="rect">
            <a:avLst/>
          </a:prstGeom>
          <a:solidFill>
            <a:schemeClr val="bg1"/>
          </a:solidFill>
        </p:spPr>
        <p:txBody>
          <a:bodyPr wrap="square">
            <a:spAutoFit/>
          </a:bodyPr>
          <a:lstStyle/>
          <a:p>
            <a:pPr algn="just">
              <a:spcAft>
                <a:spcPts val="0"/>
              </a:spcAft>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мизерные операционные издержки;</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обеспечение конфиденциальности данных о совершаемых операциях (на обычных биржах участники торгов знают все о своих партнерах, что существенно влияет на окончательные результаты торгов);</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получение брокером максимального доступа к рынку;</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опция работы с необходимым инструментом на бирже в любое время суток.</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A83C6476-50CB-46C4-A14C-CE17D2F0BC6C}"/>
              </a:ext>
            </a:extLst>
          </p:cNvPr>
          <p:cNvSpPr/>
          <p:nvPr/>
        </p:nvSpPr>
        <p:spPr>
          <a:xfrm>
            <a:off x="6830416" y="340414"/>
            <a:ext cx="4705840" cy="369332"/>
          </a:xfrm>
          <a:prstGeom prst="rect">
            <a:avLst/>
          </a:prstGeom>
        </p:spPr>
        <p:txBody>
          <a:bodyPr wrap="none">
            <a:spAutoFit/>
          </a:bodyPr>
          <a:lstStyle/>
          <a:p>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Электронные биржи не лишены недостатков: </a:t>
            </a:r>
            <a:endParaRPr lang="ru-RU" dirty="0">
              <a:solidFill>
                <a:srgbClr val="002060"/>
              </a:solidFill>
              <a:effectLst>
                <a:outerShdw blurRad="38100" dist="38100" dir="2700000" algn="tl">
                  <a:srgbClr val="000000">
                    <a:alpha val="43137"/>
                  </a:srgbClr>
                </a:outerShdw>
              </a:effectLst>
            </a:endParaRPr>
          </a:p>
        </p:txBody>
      </p:sp>
      <p:sp>
        <p:nvSpPr>
          <p:cNvPr id="5" name="Прямоугольник 4">
            <a:extLst>
              <a:ext uri="{FF2B5EF4-FFF2-40B4-BE49-F238E27FC236}">
                <a16:creationId xmlns:a16="http://schemas.microsoft.com/office/drawing/2014/main" id="{932485A9-A405-49EA-BBBF-DEE0359F41F7}"/>
              </a:ext>
            </a:extLst>
          </p:cNvPr>
          <p:cNvSpPr/>
          <p:nvPr/>
        </p:nvSpPr>
        <p:spPr>
          <a:xfrm>
            <a:off x="6096000" y="820460"/>
            <a:ext cx="5782961" cy="2554545"/>
          </a:xfrm>
          <a:prstGeom prst="rect">
            <a:avLst/>
          </a:prstGeom>
          <a:noFill/>
          <a:ln>
            <a:solidFill>
              <a:schemeClr val="bg1"/>
            </a:solidFill>
          </a:ln>
        </p:spPr>
        <p:txBody>
          <a:bodyPr wrap="square">
            <a:spAutoFit/>
          </a:bodyPr>
          <a:lstStyle/>
          <a:p>
            <a:pPr algn="just">
              <a:spcAft>
                <a:spcPts val="0"/>
              </a:spcAft>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отсутствие у участника сделки права на ошибку. При торговле на реальной бирже брокера при совершении им неправильных действий может поправить его коллега, а вот на электронной площадке сервис сразу же примет в обработку приказ;</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возможные сбои в работе самой электронной площадки;</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невозможность применения так называемой «интуитивной торговли» - участник торгов не может прочувствовать настроение других игроков;</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невысокая активность трейдеров в определенные временные периоды.</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a:extLst>
              <a:ext uri="{FF2B5EF4-FFF2-40B4-BE49-F238E27FC236}">
                <a16:creationId xmlns:a16="http://schemas.microsoft.com/office/drawing/2014/main" id="{7528ECC9-74BF-4D72-9D14-A59349DFD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599" y="3295135"/>
            <a:ext cx="6837406" cy="369055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91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усеченные противолежащие углы 1">
            <a:extLst>
              <a:ext uri="{FF2B5EF4-FFF2-40B4-BE49-F238E27FC236}">
                <a16:creationId xmlns:a16="http://schemas.microsoft.com/office/drawing/2014/main" id="{E3EE0278-647C-4ED5-8AF7-CAF75095CBF4}"/>
              </a:ext>
            </a:extLst>
          </p:cNvPr>
          <p:cNvSpPr/>
          <p:nvPr/>
        </p:nvSpPr>
        <p:spPr>
          <a:xfrm>
            <a:off x="313038" y="238897"/>
            <a:ext cx="11541211" cy="1416908"/>
          </a:xfrm>
          <a:prstGeom prst="snip2Diag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indent="450215" algn="just">
              <a:lnSpc>
                <a:spcPct val="150000"/>
              </a:lnSpc>
              <a:spcAft>
                <a:spcPts val="0"/>
              </a:spcAf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наши дни разработано довольно много самых различных систем биржевой торговли. Тем не менее, у них у всех один и тот же принцип работы: </a:t>
            </a:r>
            <a:r>
              <a:rPr lang="ru-RU"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есть центральный компьютер (сервер) соединенный с сетью других компьютеров. </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Вся эта группа обеспечивает нормальную работоспособность определенного числа терминалов.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усеченные противолежащие углы 2">
            <a:extLst>
              <a:ext uri="{FF2B5EF4-FFF2-40B4-BE49-F238E27FC236}">
                <a16:creationId xmlns:a16="http://schemas.microsoft.com/office/drawing/2014/main" id="{56E1AE6C-0467-4FB8-8DBC-6F4AF54DCD7B}"/>
              </a:ext>
            </a:extLst>
          </p:cNvPr>
          <p:cNvSpPr/>
          <p:nvPr/>
        </p:nvSpPr>
        <p:spPr>
          <a:xfrm>
            <a:off x="313037" y="4188939"/>
            <a:ext cx="11541211" cy="2458995"/>
          </a:xfrm>
          <a:prstGeom prst="snip2Diag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indent="450215" algn="just">
              <a:lnSpc>
                <a:spcPct val="150000"/>
              </a:lnSpc>
              <a:spcAft>
                <a:spcPts val="0"/>
              </a:spcAf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Основные элементы биржевой электронной системы: рабочая станция участника биржи (</a:t>
            </a:r>
            <a:r>
              <a:rPr lang="ru-RU"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Trader</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Station</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благодаря которой брокер получает доступ к совершению сделок на бирже, а также всю необходимую рыночную информацию линия связи (</a:t>
            </a:r>
            <a:r>
              <a:rPr lang="ru-RU"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Communications</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Link</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специальные узлы, обеспечивающие коммутацию между центральной биржей и брокером центральная биржевая система, которая обеспечивает исполнение брокерских приказов, а также поставляет необходимую информацию участникам биржи.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AA881B17-DDE5-425D-B0C0-7ED1595C135C}"/>
              </a:ext>
            </a:extLst>
          </p:cNvPr>
          <p:cNvPicPr/>
          <p:nvPr/>
        </p:nvPicPr>
        <p:blipFill rotWithShape="1">
          <a:blip r:embed="rId2"/>
          <a:srcRect l="11224" t="33607" r="45484" b="45613"/>
          <a:stretch/>
        </p:blipFill>
        <p:spPr bwMode="auto">
          <a:xfrm>
            <a:off x="1650914" y="1655805"/>
            <a:ext cx="8234491" cy="22891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5622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DCB8C72-9602-4061-9A47-8DA89D72317F}"/>
              </a:ext>
            </a:extLst>
          </p:cNvPr>
          <p:cNvSpPr/>
          <p:nvPr/>
        </p:nvSpPr>
        <p:spPr>
          <a:xfrm>
            <a:off x="2579512" y="498961"/>
            <a:ext cx="6851619" cy="523220"/>
          </a:xfrm>
          <a:prstGeom prst="rect">
            <a:avLst/>
          </a:prstGeom>
        </p:spPr>
        <p:txBody>
          <a:bodyPr wrap="none">
            <a:spAutoFit/>
          </a:bodyPr>
          <a:lstStyle/>
          <a:p>
            <a:r>
              <a:rPr lang="ru-RU" sz="2800" b="1" dirty="0">
                <a:solidFill>
                  <a:srgbClr val="002060"/>
                </a:solidFill>
                <a:latin typeface="Times New Roman" panose="02020603050405020304" pitchFamily="18" charset="0"/>
                <a:ea typeface="Calibri" panose="020F0502020204030204" pitchFamily="34" charset="0"/>
              </a:rPr>
              <a:t>3. Техника проведения биржевых торгов.</a:t>
            </a:r>
            <a:endParaRPr lang="ru-RU" sz="2800" dirty="0">
              <a:solidFill>
                <a:srgbClr val="002060"/>
              </a:solidFill>
            </a:endParaRPr>
          </a:p>
        </p:txBody>
      </p:sp>
      <p:pic>
        <p:nvPicPr>
          <p:cNvPr id="10242" name="Picture 2">
            <a:extLst>
              <a:ext uri="{FF2B5EF4-FFF2-40B4-BE49-F238E27FC236}">
                <a16:creationId xmlns:a16="http://schemas.microsoft.com/office/drawing/2014/main" id="{09A9A670-FAFF-4E23-948A-DA1230704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339" y="1155485"/>
            <a:ext cx="8310134" cy="531533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922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один усеченный угол 1">
            <a:extLst>
              <a:ext uri="{FF2B5EF4-FFF2-40B4-BE49-F238E27FC236}">
                <a16:creationId xmlns:a16="http://schemas.microsoft.com/office/drawing/2014/main" id="{FB8AA541-442C-41AB-8B9F-E7333617527A}"/>
              </a:ext>
            </a:extLst>
          </p:cNvPr>
          <p:cNvSpPr/>
          <p:nvPr/>
        </p:nvSpPr>
        <p:spPr>
          <a:xfrm>
            <a:off x="238896" y="1103869"/>
            <a:ext cx="10956325" cy="2224217"/>
          </a:xfrm>
          <a:prstGeom prst="snip1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50000"/>
              </a:lnSpc>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Для покупателя обычно выделяют такие этапы: </a:t>
            </a:r>
          </a:p>
          <a:p>
            <a:pPr algn="just">
              <a:lnSpc>
                <a:spcPct val="150000"/>
              </a:lnSpc>
              <a:spcAft>
                <a:spcPts val="0"/>
              </a:spcAft>
              <a:buAutoNum type="arabicParenR"/>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оформление и регистрация заявок на покупку;</a:t>
            </a:r>
          </a:p>
          <a:p>
            <a:pPr algn="just">
              <a:lnSpc>
                <a:spcPct val="150000"/>
              </a:lnSpc>
              <a:spcAft>
                <a:spcPts val="0"/>
              </a:spcAft>
              <a:buAutoNum type="arabicParenR"/>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введение заявок в биржевой торг и их исполнение; </a:t>
            </a:r>
          </a:p>
          <a:p>
            <a:pPr algn="just">
              <a:lnSpc>
                <a:spcPct val="150000"/>
              </a:lnSpc>
              <a:spcAft>
                <a:spcPts val="0"/>
              </a:spcAft>
              <a:buAutoNum type="arabicParenR"/>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регистрация сделок и расчеты по ним</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78C16859-DBA6-4BB4-A813-49491B1E832A}"/>
              </a:ext>
            </a:extLst>
          </p:cNvPr>
          <p:cNvSpPr/>
          <p:nvPr/>
        </p:nvSpPr>
        <p:spPr>
          <a:xfrm>
            <a:off x="1543255" y="226104"/>
            <a:ext cx="8347606" cy="661207"/>
          </a:xfrm>
          <a:prstGeom prst="rect">
            <a:avLst/>
          </a:prstGeom>
        </p:spPr>
        <p:txBody>
          <a:bodyPr wrap="none">
            <a:spAutoFit/>
          </a:bodyPr>
          <a:lstStyle/>
          <a:p>
            <a:pPr indent="450215" algn="just">
              <a:lnSpc>
                <a:spcPct val="150000"/>
              </a:lnSpc>
              <a:spcAft>
                <a:spcPts val="0"/>
              </a:spcAft>
              <a:tabLst>
                <a:tab pos="1333500" algn="l"/>
              </a:tabLst>
            </a:pPr>
            <a:r>
              <a:rPr lang="ru-RU" sz="2800"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Биржевой процесс характеризуется рядом этапов. </a:t>
            </a:r>
          </a:p>
        </p:txBody>
      </p:sp>
      <p:sp>
        <p:nvSpPr>
          <p:cNvPr id="4" name="Прямоугольник: один усеченный угол 3">
            <a:extLst>
              <a:ext uri="{FF2B5EF4-FFF2-40B4-BE49-F238E27FC236}">
                <a16:creationId xmlns:a16="http://schemas.microsoft.com/office/drawing/2014/main" id="{7B0F603E-F008-4A56-ADBF-D7E0E399FB17}"/>
              </a:ext>
            </a:extLst>
          </p:cNvPr>
          <p:cNvSpPr/>
          <p:nvPr/>
        </p:nvSpPr>
        <p:spPr>
          <a:xfrm>
            <a:off x="1977081" y="3524051"/>
            <a:ext cx="10066638" cy="2965622"/>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indent="450215" algn="just">
              <a:lnSpc>
                <a:spcPct val="150000"/>
              </a:lnSpc>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Для продавца в качестве этапов рассматриваются: </a:t>
            </a:r>
          </a:p>
          <a:p>
            <a:pPr marL="342900" indent="-342900" algn="just">
              <a:lnSpc>
                <a:spcPct val="150000"/>
              </a:lnSpc>
              <a:spcAft>
                <a:spcPts val="0"/>
              </a:spcAft>
              <a:buAutoNum type="arabicParenR"/>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листинг; </a:t>
            </a:r>
          </a:p>
          <a:p>
            <a:pPr marL="342900" indent="-342900" algn="just">
              <a:lnSpc>
                <a:spcPct val="150000"/>
              </a:lnSpc>
              <a:spcAft>
                <a:spcPts val="0"/>
              </a:spcAft>
              <a:buAutoNum type="arabicParenR"/>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оформление и регистрация заявок на продажу; </a:t>
            </a:r>
          </a:p>
          <a:p>
            <a:pPr marL="342900" indent="-342900" algn="just">
              <a:lnSpc>
                <a:spcPct val="150000"/>
              </a:lnSpc>
              <a:spcAft>
                <a:spcPts val="0"/>
              </a:spcAft>
              <a:buAutoNum type="arabicParenR"/>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введение заявок в биржевой торг и их исполнение; </a:t>
            </a:r>
          </a:p>
          <a:p>
            <a:pPr marL="342900" indent="-342900" algn="just">
              <a:lnSpc>
                <a:spcPct val="150000"/>
              </a:lnSpc>
              <a:spcAft>
                <a:spcPts val="0"/>
              </a:spcAft>
              <a:buAutoNum type="arabicParenR"/>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регистрация сделок и расчеты по ним; </a:t>
            </a:r>
          </a:p>
          <a:p>
            <a:pPr marL="342900" indent="-342900" algn="just">
              <a:lnSpc>
                <a:spcPct val="150000"/>
              </a:lnSpc>
              <a:spcAft>
                <a:spcPts val="0"/>
              </a:spcAft>
              <a:buAutoNum type="arabicParenR"/>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поставка ценных бумаг</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3066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B2DBEA4-0086-4EAA-9B09-36D88A3D7ACF}"/>
              </a:ext>
            </a:extLst>
          </p:cNvPr>
          <p:cNvSpPr/>
          <p:nvPr/>
        </p:nvSpPr>
        <p:spPr>
          <a:xfrm>
            <a:off x="2400857" y="149341"/>
            <a:ext cx="7027821" cy="463397"/>
          </a:xfrm>
          <a:prstGeom prst="rect">
            <a:avLst/>
          </a:prstGeom>
        </p:spPr>
        <p:txBody>
          <a:bodyPr wrap="none">
            <a:spAutoFit/>
          </a:bodyPr>
          <a:lstStyle/>
          <a:p>
            <a:pPr indent="450215" algn="just">
              <a:lnSpc>
                <a:spcPct val="150000"/>
              </a:lnSpc>
              <a:spcAft>
                <a:spcPts val="0"/>
              </a:spcAft>
              <a:tabLst>
                <a:tab pos="1333500" algn="l"/>
              </a:tabLst>
            </a:pP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Биржевые торги могут быть организованы в различных формах. </a:t>
            </a:r>
            <a:endParaRPr lang="ru-RU"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Стрелка: пятиугольник 3">
            <a:extLst>
              <a:ext uri="{FF2B5EF4-FFF2-40B4-BE49-F238E27FC236}">
                <a16:creationId xmlns:a16="http://schemas.microsoft.com/office/drawing/2014/main" id="{C7ACDDB5-A132-453B-A50B-9FBFC69AEE4A}"/>
              </a:ext>
            </a:extLst>
          </p:cNvPr>
          <p:cNvSpPr/>
          <p:nvPr/>
        </p:nvSpPr>
        <p:spPr>
          <a:xfrm>
            <a:off x="1474572" y="677582"/>
            <a:ext cx="9572368" cy="1120346"/>
          </a:xfrm>
          <a:prstGeom prst="homePlate">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indent="450215" algn="ctr">
              <a:lnSpc>
                <a:spcPct val="150000"/>
              </a:lnSpc>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 форме проведения различают </a:t>
            </a:r>
            <a:r>
              <a:rPr lang="ru-RU"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постоянные и сессионные, контактные и бесконтактные (электронные) биржевые торги.</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скругленные углы 4">
            <a:extLst>
              <a:ext uri="{FF2B5EF4-FFF2-40B4-BE49-F238E27FC236}">
                <a16:creationId xmlns:a16="http://schemas.microsoft.com/office/drawing/2014/main" id="{DB35D80C-80FC-4DCA-A424-5D8C864F384E}"/>
              </a:ext>
            </a:extLst>
          </p:cNvPr>
          <p:cNvSpPr/>
          <p:nvPr/>
        </p:nvSpPr>
        <p:spPr>
          <a:xfrm>
            <a:off x="411891" y="1862772"/>
            <a:ext cx="11500022" cy="305004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450215" algn="just">
              <a:lnSpc>
                <a:spcPct val="150000"/>
              </a:lnSpc>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 осуществлении контактных биржевых сделок в торговом зале биржи действуют определенные правила. Цена назначается путем ее выкрика. При покупке нельзя называть цену ниже уже предложенной, а при продаже - выше предложенной. Выкрик дублируется с помощью специальной системы жестов. Вытянутая вперед рука с ладонью, обращенной к торговцу, означает желание купить. Такой же жест с ладонью, обращенной наружу, свидетельствует о намерении продать. Пальцы на поднятых вверх руках означают цену. Цифры от одного до пяти обозначаются с помощью пальцев, вытянутых вертикально, от шести до девяти - горизонтально. Сжатый кулак означает нуль.</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скругленные углы 5">
            <a:extLst>
              <a:ext uri="{FF2B5EF4-FFF2-40B4-BE49-F238E27FC236}">
                <a16:creationId xmlns:a16="http://schemas.microsoft.com/office/drawing/2014/main" id="{A9E3DFF3-238E-4C00-AF1B-3EC951FEB00F}"/>
              </a:ext>
            </a:extLst>
          </p:cNvPr>
          <p:cNvSpPr/>
          <p:nvPr/>
        </p:nvSpPr>
        <p:spPr>
          <a:xfrm>
            <a:off x="411891" y="5189838"/>
            <a:ext cx="11500022" cy="1309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atin typeface="Times New Roman" panose="02020603050405020304" pitchFamily="18" charset="0"/>
                <a:ea typeface="Calibri" panose="020F0502020204030204" pitchFamily="34" charset="0"/>
              </a:rPr>
              <a:t>Очень часто электронные торги осуществляются с центральной биржевой площадки через сеть региональных терминалов, работающих в режиме реального времени. </a:t>
            </a:r>
            <a:endParaRPr lang="ru-RU"/>
          </a:p>
        </p:txBody>
      </p:sp>
    </p:spTree>
    <p:extLst>
      <p:ext uri="{BB962C8B-B14F-4D97-AF65-F5344CB8AC3E}">
        <p14:creationId xmlns:p14="http://schemas.microsoft.com/office/powerpoint/2010/main" val="73414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672262EC-37D3-4C74-9263-9399FFA9C97A}"/>
              </a:ext>
            </a:extLst>
          </p:cNvPr>
          <p:cNvSpPr/>
          <p:nvPr/>
        </p:nvSpPr>
        <p:spPr>
          <a:xfrm>
            <a:off x="82380" y="153946"/>
            <a:ext cx="6903308" cy="4961752"/>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50000"/>
              </a:lnSpc>
              <a:spcAft>
                <a:spcPts val="0"/>
              </a:spcAft>
              <a:tabLst>
                <a:tab pos="1333500" algn="l"/>
              </a:tabLst>
            </a:pPr>
            <a:r>
              <a:rPr lang="ru-RU" sz="1400"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Голосовая форма </a:t>
            </a:r>
            <a:r>
              <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проведения торгов получила широкое распространение при торговле валютными фьючерсами на московской товарной бирже. Голосовые торги предполагают ведение аукциона маклером, которому брокеры знаками или голосом передают заявки на куплю-продажу. Прежде чем назвать свою цену, покупателю и продавцу нужно узнать о текущих курсах. </a:t>
            </a:r>
          </a:p>
          <a:p>
            <a:pPr algn="just">
              <a:lnSpc>
                <a:spcPct val="150000"/>
              </a:lnSpc>
            </a:pPr>
            <a:r>
              <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Покупатель может назвать свою цену лишь в том случае, если она в настоящий момент не ниже текущей. Делая свою заявку, покупатель сначала называет цену, а затем количество. </a:t>
            </a:r>
          </a:p>
          <a:p>
            <a:pPr algn="just">
              <a:lnSpc>
                <a:spcPct val="150000"/>
              </a:lnSpc>
            </a:pPr>
            <a:r>
              <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Продавец может назвать свою цену лишь в том случае, если она в данный момент не выше текущей. Сначала он называет количество, а затем цену. </a:t>
            </a:r>
          </a:p>
          <a:p>
            <a:pPr algn="just">
              <a:lnSpc>
                <a:spcPct val="150000"/>
              </a:lnSpc>
            </a:pPr>
            <a:r>
              <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 совершении сделок по купле-­продаже контрактов на определенные месяцы и всех опционных контрактов необходимо предварять курс покупателя/продавца названием месяца или месяца и цены реализации соответствующего контракта: Июль, плачу 05 за 10.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a:extLst>
              <a:ext uri="{FF2B5EF4-FFF2-40B4-BE49-F238E27FC236}">
                <a16:creationId xmlns:a16="http://schemas.microsoft.com/office/drawing/2014/main" id="{8E9BCC79-8322-4BA8-A150-E8D409F1F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688" y="798040"/>
            <a:ext cx="5123935" cy="352991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AEF79DC7-F4D2-4779-9B02-C56AF6220D4C}"/>
              </a:ext>
            </a:extLst>
          </p:cNvPr>
          <p:cNvSpPr/>
          <p:nvPr/>
        </p:nvSpPr>
        <p:spPr>
          <a:xfrm>
            <a:off x="214184" y="5305169"/>
            <a:ext cx="11763632" cy="1200329"/>
          </a:xfrm>
          <a:prstGeom prst="rect">
            <a:avLst/>
          </a:prstGeom>
          <a:solidFill>
            <a:schemeClr val="accent1">
              <a:lumMod val="20000"/>
              <a:lumOff val="80000"/>
            </a:schemeClr>
          </a:solidFill>
        </p:spPr>
        <p:txBody>
          <a:bodyPr wrap="square">
            <a:spAutoFit/>
          </a:bodyPr>
          <a:lstStyle/>
          <a:p>
            <a:pPr indent="450215" algn="just">
              <a:spcAft>
                <a:spcPts val="0"/>
              </a:spcAft>
              <a:tabLst>
                <a:tab pos="1333500" algn="l"/>
              </a:tabLst>
            </a:pPr>
            <a:r>
              <a:rPr lang="ru-RU">
                <a:solidFill>
                  <a:srgbClr val="002060"/>
                </a:solidFill>
                <a:latin typeface="Times New Roman" panose="02020603050405020304" pitchFamily="18" charset="0"/>
                <a:ea typeface="Calibri" panose="020F0502020204030204" pitchFamily="34" charset="0"/>
                <a:cs typeface="Times New Roman" panose="02020603050405020304" pitchFamily="18" charset="0"/>
              </a:rPr>
              <a:t>Электронная система ведения торгов широко использовалась при биржевой торговле гос­ударственными краткосрочными бескупонными облигациями на Московской бирже (ММВБ), фьючерсами на поставку долларов США на Московской центральной фондовой бирже, валютными фьючерсами и фьючерсами на поставку акций на Российской бирже. </a:t>
            </a:r>
            <a:endParaRPr lang="ru-RU" sz="14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961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6CBF98A-A31E-4D27-B395-D3F51F112116}"/>
              </a:ext>
            </a:extLst>
          </p:cNvPr>
          <p:cNvSpPr/>
          <p:nvPr/>
        </p:nvSpPr>
        <p:spPr>
          <a:xfrm>
            <a:off x="3184402" y="737659"/>
            <a:ext cx="6118470" cy="530594"/>
          </a:xfrm>
          <a:prstGeom prst="rect">
            <a:avLst/>
          </a:prstGeom>
        </p:spPr>
        <p:txBody>
          <a:bodyPr wrap="none">
            <a:spAutoFit/>
          </a:bodyPr>
          <a:lstStyle/>
          <a:p>
            <a:pPr>
              <a:lnSpc>
                <a:spcPct val="107000"/>
              </a:lnSpc>
              <a:spcAft>
                <a:spcPts val="0"/>
              </a:spcAft>
            </a:pP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Электронные торговые площадки</a:t>
            </a:r>
            <a:endParaRPr lang="ru-RU" sz="2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B2EC8316-96C5-49EF-9EE2-B8E327DF5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1788383"/>
            <a:ext cx="11896725" cy="48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165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пятиугольник 1">
            <a:extLst>
              <a:ext uri="{FF2B5EF4-FFF2-40B4-BE49-F238E27FC236}">
                <a16:creationId xmlns:a16="http://schemas.microsoft.com/office/drawing/2014/main" id="{0332DB54-F4A8-4582-9356-7BA36EDE7702}"/>
              </a:ext>
            </a:extLst>
          </p:cNvPr>
          <p:cNvSpPr/>
          <p:nvPr/>
        </p:nvSpPr>
        <p:spPr>
          <a:xfrm>
            <a:off x="1309816" y="298642"/>
            <a:ext cx="9572368" cy="475715"/>
          </a:xfrm>
          <a:prstGeom prst="homePlate">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indent="450215" algn="just">
              <a:lnSpc>
                <a:spcPct val="150000"/>
              </a:lnSpc>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 методике проведения торги бывают </a:t>
            </a:r>
            <a:r>
              <a:rPr lang="ru-RU"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непрерывными и залповыми.</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скругленные противолежащие углы 2">
            <a:extLst>
              <a:ext uri="{FF2B5EF4-FFF2-40B4-BE49-F238E27FC236}">
                <a16:creationId xmlns:a16="http://schemas.microsoft.com/office/drawing/2014/main" id="{12EE3EA7-2607-4900-BD87-22B1D35E7350}"/>
              </a:ext>
            </a:extLst>
          </p:cNvPr>
          <p:cNvSpPr/>
          <p:nvPr/>
        </p:nvSpPr>
        <p:spPr>
          <a:xfrm>
            <a:off x="395416" y="1011175"/>
            <a:ext cx="10906897" cy="551935"/>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50000"/>
              </a:lnSpc>
              <a:spcAft>
                <a:spcPts val="0"/>
              </a:spcAft>
              <a:tabLst>
                <a:tab pos="1333500" algn="l"/>
              </a:tabLst>
            </a:pPr>
            <a:r>
              <a:rPr lang="ru-RU">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случае непрерывного рынка в торговой системе выставляются заявки на покупку и продажу. </a:t>
            </a:r>
            <a:endParaRPr lang="ru-RU" sz="14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скругленные противолежащие углы 3">
            <a:extLst>
              <a:ext uri="{FF2B5EF4-FFF2-40B4-BE49-F238E27FC236}">
                <a16:creationId xmlns:a16="http://schemas.microsoft.com/office/drawing/2014/main" id="{EBDF4ACC-D843-4A3B-8A97-2EBFD943E909}"/>
              </a:ext>
            </a:extLst>
          </p:cNvPr>
          <p:cNvSpPr/>
          <p:nvPr/>
        </p:nvSpPr>
        <p:spPr>
          <a:xfrm>
            <a:off x="395415" y="1674321"/>
            <a:ext cx="10906897" cy="1316014"/>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50000"/>
              </a:lnSpc>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случае совпадения условий сделки фиксируются и затем исполняются. При залповой методике проведения торгов заявки, накопленные за неполный отрезок времени, поступают в торговую систему и совпадающие заказы исполняются по одной цене.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3D7D5CD6-7EF7-4848-B825-964A2FEF7682}"/>
              </a:ext>
            </a:extLst>
          </p:cNvPr>
          <p:cNvSpPr/>
          <p:nvPr/>
        </p:nvSpPr>
        <p:spPr>
          <a:xfrm>
            <a:off x="395415" y="3295135"/>
            <a:ext cx="3278661" cy="3188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atin typeface="Times New Roman" panose="02020603050405020304" pitchFamily="18" charset="0"/>
                <a:ea typeface="Calibri" panose="020F0502020204030204" pitchFamily="34" charset="0"/>
              </a:rPr>
              <a:t>Организация торговли фьючерсными контрактами будет рассмотрена на примере электронных торгов в режиме периодического двойного аукциона, являющегося разновидностью смешанного аукциона с преобладающими элементами непрерывных торгов. </a:t>
            </a:r>
            <a:endParaRPr lang="ru-RU"/>
          </a:p>
        </p:txBody>
      </p:sp>
      <p:sp>
        <p:nvSpPr>
          <p:cNvPr id="6" name="Прямоугольник 5">
            <a:extLst>
              <a:ext uri="{FF2B5EF4-FFF2-40B4-BE49-F238E27FC236}">
                <a16:creationId xmlns:a16="http://schemas.microsoft.com/office/drawing/2014/main" id="{73080F04-0552-4349-BA39-BDFCDB26A3AC}"/>
              </a:ext>
            </a:extLst>
          </p:cNvPr>
          <p:cNvSpPr/>
          <p:nvPr/>
        </p:nvSpPr>
        <p:spPr>
          <a:xfrm>
            <a:off x="3805881" y="3085071"/>
            <a:ext cx="8171935" cy="36081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spcAft>
                <a:spcPts val="0"/>
              </a:spcAft>
              <a:tabLst>
                <a:tab pos="1333500" algn="l"/>
              </a:tabLst>
            </a:pPr>
            <a:r>
              <a:rPr lang="ru-RU">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Торги в режиме периодического двойного аукциона заключаются в немедленном исполнении предложения на покупку или продажу при наличии на рынке противоположных предложений, пересекающихся с ним по цене по итогам каждого периода накопления. Заявки на куплю-продажу, поданные в течение одного периода накопления, считаются поданными в один момент времени. В течение каждой торговой сессии различают начальный период накопления, с которого начинается торговая сессия, и рабочие периоды накопления, кот-е непрерывно заполняют торговую сессию. Время периодов накопления определяется биржей. Оно может составлять от нескольких минут до нескольких секун­д в ходе активных торгов. Все операции участника по заключению сделок в торговой системе отражаются на его торговом счете. В пределах своего торгового счета участник может открыть клиентские субсчета.</a:t>
            </a:r>
            <a:endParaRPr lang="ru-RU" sz="14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9267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лачко с текстом: овальное 1">
            <a:extLst>
              <a:ext uri="{FF2B5EF4-FFF2-40B4-BE49-F238E27FC236}">
                <a16:creationId xmlns:a16="http://schemas.microsoft.com/office/drawing/2014/main" id="{41065EDF-4E13-41EF-9E97-E512C9AA6DA9}"/>
              </a:ext>
            </a:extLst>
          </p:cNvPr>
          <p:cNvSpPr/>
          <p:nvPr/>
        </p:nvSpPr>
        <p:spPr>
          <a:xfrm>
            <a:off x="395415" y="255374"/>
            <a:ext cx="6021859" cy="1732005"/>
          </a:xfrm>
          <a:prstGeom prst="wedgeEllipseCallout">
            <a:avLst>
              <a:gd name="adj1" fmla="val -50929"/>
              <a:gd name="adj2" fmla="val 3756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Под биржевой сделкой</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ru-RU" dirty="0">
                <a:solidFill>
                  <a:srgbClr val="002060"/>
                </a:solidFill>
                <a:latin typeface="Times New Roman" panose="02020603050405020304" pitchFamily="18" charset="0"/>
                <a:ea typeface="Calibri" panose="020F0502020204030204" pitchFamily="34" charset="0"/>
              </a:rPr>
              <a:t>понимается сделка, заключенная на биржевом собрании участниками торгов от своего имени или по поручению третьих лиц. </a:t>
            </a:r>
            <a:endParaRPr lang="ru-RU" dirty="0">
              <a:solidFill>
                <a:srgbClr val="002060"/>
              </a:solidFill>
            </a:endParaRPr>
          </a:p>
        </p:txBody>
      </p:sp>
      <p:sp>
        <p:nvSpPr>
          <p:cNvPr id="3" name="Прямоугольник: скругленные углы 2">
            <a:extLst>
              <a:ext uri="{FF2B5EF4-FFF2-40B4-BE49-F238E27FC236}">
                <a16:creationId xmlns:a16="http://schemas.microsoft.com/office/drawing/2014/main" id="{1EC7B5D1-8456-4CAF-89BD-4648E5DF0E73}"/>
              </a:ext>
            </a:extLst>
          </p:cNvPr>
          <p:cNvSpPr/>
          <p:nvPr/>
        </p:nvSpPr>
        <p:spPr>
          <a:xfrm>
            <a:off x="255373" y="2166550"/>
            <a:ext cx="6433751" cy="435781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50000"/>
              </a:lnSpc>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Особенности биржевых сделок: </a:t>
            </a:r>
          </a:p>
          <a:p>
            <a:pPr marL="285750" indent="-285750" algn="just">
              <a:lnSpc>
                <a:spcPct val="150000"/>
              </a:lnSpc>
              <a:spcAft>
                <a:spcPts val="0"/>
              </a:spcAft>
              <a:buFont typeface="Wingdings" panose="05000000000000000000" pitchFamily="2" charset="2"/>
              <a:buChar char="ü"/>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не могут быть односторонними, </a:t>
            </a:r>
          </a:p>
          <a:p>
            <a:pPr marL="285750" indent="-285750" algn="just">
              <a:lnSpc>
                <a:spcPct val="150000"/>
              </a:lnSpc>
              <a:spcAft>
                <a:spcPts val="0"/>
              </a:spcAft>
              <a:buFont typeface="Wingdings" panose="05000000000000000000" pitchFamily="2" charset="2"/>
              <a:buChar char="ü"/>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субъекты имеют особый статус (сделки совершаются только лицами, имеющими право участвовать в торгах, сама биржа не может быть стороной в сделках), </a:t>
            </a:r>
          </a:p>
          <a:p>
            <a:pPr marL="285750" indent="-285750" algn="just">
              <a:lnSpc>
                <a:spcPct val="150000"/>
              </a:lnSpc>
              <a:spcAft>
                <a:spcPts val="0"/>
              </a:spcAft>
              <a:buFont typeface="Wingdings" panose="05000000000000000000" pitchFamily="2" charset="2"/>
              <a:buChar char="ü"/>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предметом сделок может быть только биржевой товар,</a:t>
            </a:r>
          </a:p>
          <a:p>
            <a:pPr marL="285750" indent="-285750" algn="just">
              <a:lnSpc>
                <a:spcPct val="150000"/>
              </a:lnSpc>
              <a:spcAft>
                <a:spcPts val="0"/>
              </a:spcAft>
              <a:buFont typeface="Wingdings" panose="05000000000000000000" pitchFamily="2" charset="2"/>
              <a:buChar char="ü"/>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сделка совершается в ходе биржевых торгов, </a:t>
            </a:r>
          </a:p>
          <a:p>
            <a:pPr marL="285750" indent="-285750" algn="just">
              <a:lnSpc>
                <a:spcPct val="150000"/>
              </a:lnSpc>
              <a:spcAft>
                <a:spcPts val="0"/>
              </a:spcAft>
              <a:buFont typeface="Wingdings" panose="05000000000000000000" pitchFamily="2" charset="2"/>
              <a:buChar char="ü"/>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сделки подписываются в специальном порядке и совершаются в специальной форме, подлежат обязательной регистрации на бирже.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скругленные углы 3">
            <a:extLst>
              <a:ext uri="{FF2B5EF4-FFF2-40B4-BE49-F238E27FC236}">
                <a16:creationId xmlns:a16="http://schemas.microsoft.com/office/drawing/2014/main" id="{8AEB1561-979D-4588-B652-E243572CF48C}"/>
              </a:ext>
            </a:extLst>
          </p:cNvPr>
          <p:cNvSpPr/>
          <p:nvPr/>
        </p:nvSpPr>
        <p:spPr>
          <a:xfrm>
            <a:off x="7442887" y="1121376"/>
            <a:ext cx="4020065" cy="584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50000"/>
              </a:lnSpc>
              <a:spcAft>
                <a:spcPts val="0"/>
              </a:spcAft>
              <a:tabLst>
                <a:tab pos="1333500" algn="l"/>
              </a:tabLst>
            </a:pPr>
            <a:r>
              <a:rPr lang="ru-RU">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Классификация сделок: </a:t>
            </a:r>
            <a:endParaRPr lang="ru-RU" sz="140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скругленные углы 4">
            <a:extLst>
              <a:ext uri="{FF2B5EF4-FFF2-40B4-BE49-F238E27FC236}">
                <a16:creationId xmlns:a16="http://schemas.microsoft.com/office/drawing/2014/main" id="{987BBFD5-AC09-46E4-8CC5-C988B70F23A8}"/>
              </a:ext>
            </a:extLst>
          </p:cNvPr>
          <p:cNvSpPr/>
          <p:nvPr/>
        </p:nvSpPr>
        <p:spPr>
          <a:xfrm>
            <a:off x="6862120" y="2176848"/>
            <a:ext cx="5181600" cy="43784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кассовые сделки </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(предмет - реальный товар),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форвардные сделки </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(сделки в отношении товара, который появится в будущем),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фьючерсные сделки </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(предмет - либо стандартный контракт, либо реальный товар),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опционный сделки </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(одна сторона наделяется правом купить или продать в пределах определенного периода времени биржевой товар по цене, установленной в момент заключения договора, другая сторона обязуется выступить контрагентом).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3042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6B91193-74E2-4CF6-B140-C2D38625F66C}"/>
              </a:ext>
            </a:extLst>
          </p:cNvPr>
          <p:cNvSpPr/>
          <p:nvPr/>
        </p:nvSpPr>
        <p:spPr>
          <a:xfrm>
            <a:off x="222421" y="569681"/>
            <a:ext cx="4209535" cy="2638158"/>
          </a:xfrm>
          <a:prstGeom prst="rect">
            <a:avLst/>
          </a:prstGeom>
        </p:spPr>
        <p:txBody>
          <a:bodyPr wrap="square">
            <a:spAutoFit/>
          </a:bodyPr>
          <a:lstStyle/>
          <a:p>
            <a:pPr indent="450215" algn="just">
              <a:lnSpc>
                <a:spcPct val="150000"/>
              </a:lnSpc>
              <a:spcAft>
                <a:spcPts val="0"/>
              </a:spcAft>
              <a:tabLst>
                <a:tab pos="1333500" algn="l"/>
              </a:tabLst>
            </a:pPr>
            <a:r>
              <a:rPr lang="ru-RU" sz="16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Опцион</a:t>
            </a: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это контракт по которому одна из сторон приобретает право на покупку или продажу определенного базисного актива по фиксированной цены действующей в течении всего указанного в контракте срока, другая сторона обязуется обеспечить осуществление этого права. </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8DE032D8-6340-4CEF-9520-681296732AAD}"/>
              </a:ext>
            </a:extLst>
          </p:cNvPr>
          <p:cNvSpPr/>
          <p:nvPr/>
        </p:nvSpPr>
        <p:spPr>
          <a:xfrm>
            <a:off x="222421" y="3543070"/>
            <a:ext cx="3981621" cy="1899494"/>
          </a:xfrm>
          <a:prstGeom prst="rect">
            <a:avLst/>
          </a:prstGeom>
        </p:spPr>
        <p:txBody>
          <a:bodyPr wrap="square">
            <a:spAutoFit/>
          </a:bodyPr>
          <a:lstStyle/>
          <a:p>
            <a:pPr indent="450215" algn="just">
              <a:lnSpc>
                <a:spcPct val="150000"/>
              </a:lnSpc>
              <a:spcAft>
                <a:spcPts val="0"/>
              </a:spcAft>
              <a:tabLst>
                <a:tab pos="1333500" algn="l"/>
              </a:tabLst>
            </a:pPr>
            <a:r>
              <a:rPr lang="ru-RU" sz="1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Опцион-</a:t>
            </a:r>
            <a:r>
              <a:rPr lang="ru-RU" sz="16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колл</a:t>
            </a: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опцион с правом на покупку базисного актива. </a:t>
            </a:r>
          </a:p>
          <a:p>
            <a:pPr indent="450215" algn="just">
              <a:lnSpc>
                <a:spcPct val="150000"/>
              </a:lnSpc>
              <a:spcAft>
                <a:spcPts val="0"/>
              </a:spcAft>
              <a:tabLst>
                <a:tab pos="1333500" algn="l"/>
              </a:tabLst>
            </a:pPr>
            <a:endParaRPr lang="ru-RU" sz="1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50000"/>
              </a:lnSpc>
              <a:spcAft>
                <a:spcPts val="0"/>
              </a:spcAft>
              <a:tabLst>
                <a:tab pos="1333500" algn="l"/>
              </a:tabLst>
            </a:pPr>
            <a:r>
              <a:rPr lang="ru-RU" sz="1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Опцион-пут </a:t>
            </a: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опцион с правом на продажу базисного актива. </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a:extLst>
              <a:ext uri="{FF2B5EF4-FFF2-40B4-BE49-F238E27FC236}">
                <a16:creationId xmlns:a16="http://schemas.microsoft.com/office/drawing/2014/main" id="{038902E9-2E80-40A0-A61E-7BE679C1F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632" y="730824"/>
            <a:ext cx="7369947"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694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D9C2B5C-8D11-4366-B00C-00E633E35BE7}"/>
              </a:ext>
            </a:extLst>
          </p:cNvPr>
          <p:cNvSpPr/>
          <p:nvPr/>
        </p:nvSpPr>
        <p:spPr>
          <a:xfrm>
            <a:off x="263611" y="870466"/>
            <a:ext cx="6096000" cy="4202882"/>
          </a:xfrm>
          <a:prstGeom prst="rect">
            <a:avLst/>
          </a:prstGeom>
        </p:spPr>
        <p:txBody>
          <a:bodyPr>
            <a:spAutoFit/>
          </a:bodyPr>
          <a:lstStyle/>
          <a:p>
            <a:pPr marL="285750" indent="-285750" algn="just">
              <a:lnSpc>
                <a:spcPct val="150000"/>
              </a:lnSpc>
              <a:spcAft>
                <a:spcPts val="0"/>
              </a:spcAft>
              <a:buFont typeface="Wingdings" panose="05000000000000000000" pitchFamily="2" charset="2"/>
              <a:buChar char="Ø"/>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виды биржевых сделок; </a:t>
            </a:r>
          </a:p>
          <a:p>
            <a:pPr marL="285750" indent="-285750" algn="just">
              <a:lnSpc>
                <a:spcPct val="150000"/>
              </a:lnSpc>
              <a:spcAft>
                <a:spcPts val="0"/>
              </a:spcAft>
              <a:buFont typeface="Wingdings" panose="05000000000000000000" pitchFamily="2" charset="2"/>
              <a:buChar char="Ø"/>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порядок проведения торгов; </a:t>
            </a:r>
          </a:p>
          <a:p>
            <a:pPr marL="285750" indent="-285750" algn="just">
              <a:lnSpc>
                <a:spcPct val="150000"/>
              </a:lnSpc>
              <a:spcAft>
                <a:spcPts val="0"/>
              </a:spcAft>
              <a:buFont typeface="Wingdings" panose="05000000000000000000" pitchFamily="2" charset="2"/>
              <a:buChar char="Ø"/>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порядок заключения, регистрации и оформления биржевых сделок;</a:t>
            </a:r>
          </a:p>
          <a:p>
            <a:pPr marL="285750" indent="-285750" algn="just">
              <a:lnSpc>
                <a:spcPct val="150000"/>
              </a:lnSpc>
              <a:spcAft>
                <a:spcPts val="0"/>
              </a:spcAft>
              <a:buFont typeface="Wingdings" panose="05000000000000000000" pitchFamily="2" charset="2"/>
              <a:buChar char="Ø"/>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регламент работы биржи; </a:t>
            </a:r>
          </a:p>
          <a:p>
            <a:pPr marL="285750" indent="-285750" algn="just">
              <a:lnSpc>
                <a:spcPct val="150000"/>
              </a:lnSpc>
              <a:spcAft>
                <a:spcPts val="0"/>
              </a:spcAft>
              <a:buFont typeface="Wingdings" panose="05000000000000000000" pitchFamily="2" charset="2"/>
              <a:buChar char="Ø"/>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порядок участия в биржевых торгах членов биржи и посетителей торгов; </a:t>
            </a:r>
          </a:p>
          <a:p>
            <a:pPr marL="285750" indent="-285750" algn="just">
              <a:lnSpc>
                <a:spcPct val="150000"/>
              </a:lnSpc>
              <a:spcAft>
                <a:spcPts val="0"/>
              </a:spcAft>
              <a:buFont typeface="Wingdings" panose="05000000000000000000" pitchFamily="2" charset="2"/>
              <a:buChar char="Ø"/>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санкции за нарушение правил биржевой торговли; </a:t>
            </a:r>
          </a:p>
          <a:p>
            <a:pPr marL="285750" indent="-285750" algn="just">
              <a:lnSpc>
                <a:spcPct val="150000"/>
              </a:lnSpc>
              <a:spcAft>
                <a:spcPts val="0"/>
              </a:spcAft>
              <a:buFont typeface="Wingdings" panose="05000000000000000000" pitchFamily="2" charset="2"/>
              <a:buChar char="Ø"/>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другие положения, регламентирующие осуществление биржевых сделок. </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B9F1F5CA-88F3-4725-9E4A-13A042888766}"/>
              </a:ext>
            </a:extLst>
          </p:cNvPr>
          <p:cNvSpPr/>
          <p:nvPr/>
        </p:nvSpPr>
        <p:spPr>
          <a:xfrm>
            <a:off x="324734" y="253999"/>
            <a:ext cx="6616427" cy="461665"/>
          </a:xfrm>
          <a:prstGeom prst="rect">
            <a:avLst/>
          </a:prstGeom>
        </p:spPr>
        <p:txBody>
          <a:bodyPr wrap="none">
            <a:spAutoFit/>
          </a:bodyPr>
          <a:lstStyle/>
          <a:p>
            <a:r>
              <a:rPr lang="ru-RU" sz="2400"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Правила биржевой торговли должны содержать: </a:t>
            </a:r>
            <a:endParaRPr lang="ru-RU" sz="2400" dirty="0">
              <a:solidFill>
                <a:srgbClr val="002060"/>
              </a:solidFill>
              <a:effectLst>
                <a:outerShdw blurRad="38100" dist="38100" dir="2700000" algn="tl">
                  <a:srgbClr val="000000">
                    <a:alpha val="43137"/>
                  </a:srgbClr>
                </a:outerShdw>
              </a:effectLst>
            </a:endParaRPr>
          </a:p>
        </p:txBody>
      </p:sp>
      <p:pic>
        <p:nvPicPr>
          <p:cNvPr id="13314" name="Picture 2">
            <a:extLst>
              <a:ext uri="{FF2B5EF4-FFF2-40B4-BE49-F238E27FC236}">
                <a16:creationId xmlns:a16="http://schemas.microsoft.com/office/drawing/2014/main" id="{B6AA1159-6AC8-4B6B-B0BD-6DBE4B3BF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47" t="31953" r="1081" b="9309"/>
          <a:stretch/>
        </p:blipFill>
        <p:spPr bwMode="auto">
          <a:xfrm>
            <a:off x="7068066" y="957755"/>
            <a:ext cx="4761470" cy="402830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903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100B6BF8-5542-4247-A97D-ED8B901D9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752EC9-F26A-41D4-AE08-CA26A7548FF9}"/>
              </a:ext>
            </a:extLst>
          </p:cNvPr>
          <p:cNvSpPr txBox="1"/>
          <p:nvPr/>
        </p:nvSpPr>
        <p:spPr>
          <a:xfrm>
            <a:off x="251253" y="312691"/>
            <a:ext cx="11598876" cy="646331"/>
          </a:xfrm>
          <a:prstGeom prst="rect">
            <a:avLst/>
          </a:prstGeom>
          <a:solidFill>
            <a:schemeClr val="accent1">
              <a:lumMod val="20000"/>
              <a:lumOff val="80000"/>
            </a:schemeClr>
          </a:solidFill>
        </p:spPr>
        <p:txBody>
          <a:bodyPr wrap="square" rtlCol="0">
            <a:spAutoFit/>
          </a:bodyPr>
          <a:lstStyle/>
          <a:p>
            <a:pPr indent="450215" algn="ctr">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целом, биржевая торговля – это оптовая, розничная торговля, характеризующаяся заключением на биржевых торгах договора купли-продажи.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CBF1A7A-0F77-4985-9992-C466BF700714}"/>
              </a:ext>
            </a:extLst>
          </p:cNvPr>
          <p:cNvSpPr txBox="1"/>
          <p:nvPr/>
        </p:nvSpPr>
        <p:spPr>
          <a:xfrm>
            <a:off x="296562" y="1323707"/>
            <a:ext cx="11598876" cy="1477328"/>
          </a:xfrm>
          <a:prstGeom prst="rect">
            <a:avLst/>
          </a:prstGeom>
          <a:solidFill>
            <a:schemeClr val="accent1">
              <a:lumMod val="20000"/>
              <a:lumOff val="80000"/>
            </a:schemeClr>
          </a:solidFill>
        </p:spPr>
        <p:txBody>
          <a:bodyPr wrap="square" rtlCol="0">
            <a:spAutoFit/>
          </a:bodyPr>
          <a:lstStyle/>
          <a:p>
            <a:pPr indent="450215" algn="just">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Участник желающий продать товар, подает заявку на продажу товара в соответствующее подразделение биржи.</a:t>
            </a:r>
          </a:p>
          <a:p>
            <a:pPr indent="450215" algn="just">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Участник желающий приобрести товар, подает заявку на покупку товара в соответствующее подразделение товарной биржи. </a:t>
            </a:r>
          </a:p>
          <a:p>
            <a:pPr indent="450215" algn="just">
              <a:spcAft>
                <a:spcPts val="0"/>
              </a:spcAft>
              <a:tabLst>
                <a:tab pos="13335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Эти заявки, подлежат регистрации уполномоченным подразделением товарной биржи и включению в торговую систему товарной биржи. </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6981C758-896E-4677-8D89-A4DBBD3E8171}"/>
              </a:ext>
            </a:extLst>
          </p:cNvPr>
          <p:cNvSpPr/>
          <p:nvPr/>
        </p:nvSpPr>
        <p:spPr>
          <a:xfrm>
            <a:off x="292442" y="3313655"/>
            <a:ext cx="11557687" cy="2585323"/>
          </a:xfrm>
          <a:prstGeom prst="rect">
            <a:avLst/>
          </a:prstGeom>
          <a:solidFill>
            <a:schemeClr val="accent1">
              <a:lumMod val="20000"/>
              <a:lumOff val="80000"/>
            </a:schemeClr>
          </a:solidFill>
        </p:spPr>
        <p:txBody>
          <a:bodyPr wrap="square">
            <a:spAutoFit/>
          </a:bodyPr>
          <a:lstStyle/>
          <a:p>
            <a:pPr indent="457200"/>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Биржевые торги проводятся в форме </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голосовых</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или </a:t>
            </a: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электронных</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торгов. </a:t>
            </a:r>
          </a:p>
          <a:p>
            <a:pPr indent="457200"/>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Биржевые торги проводятся на валовой основе, когда расчеты осуществляются по каждой биржевой сделке в отдельности, и на чистой основе, когда расчеты осуществляются по результатам торговой сессии с учетом встречных обязательств участников биржевой торговли. </a:t>
            </a:r>
          </a:p>
          <a:p>
            <a:pPr indent="457200"/>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Биржевые сделки заключаются на основании поданных заявок на покупку либо продажу товара. </a:t>
            </a:r>
          </a:p>
          <a:p>
            <a:pPr indent="457200"/>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Заключенная биржевая сделка является основанием для оформления и подписания биржевого договора, который подлежит обязательной регистрации на товарной бирже. Как правило реализация товара производится по свободной цене, устанавливаемой по соглашению сторон, но товарная биржа обязана принимать меры по недопущению искусственного завышения или занижения цен на биржевые товары.</a:t>
            </a:r>
          </a:p>
        </p:txBody>
      </p:sp>
    </p:spTree>
    <p:extLst>
      <p:ext uri="{BB962C8B-B14F-4D97-AF65-F5344CB8AC3E}">
        <p14:creationId xmlns:p14="http://schemas.microsoft.com/office/powerpoint/2010/main" val="1950024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8867181B-D55A-4BEB-B17D-21D0E9458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1A489A83-105B-475C-9D05-7E85DF4E8583}"/>
              </a:ext>
            </a:extLst>
          </p:cNvPr>
          <p:cNvSpPr/>
          <p:nvPr/>
        </p:nvSpPr>
        <p:spPr>
          <a:xfrm>
            <a:off x="1021491" y="1036941"/>
            <a:ext cx="11005752" cy="4618380"/>
          </a:xfrm>
          <a:prstGeom prst="rect">
            <a:avLst/>
          </a:prstGeom>
          <a:solidFill>
            <a:schemeClr val="accent1">
              <a:lumMod val="20000"/>
              <a:lumOff val="80000"/>
            </a:schemeClr>
          </a:solidFill>
        </p:spPr>
        <p:txBody>
          <a:bodyPr wrap="square">
            <a:spAutoFit/>
          </a:bodyPr>
          <a:lstStyle/>
          <a:p>
            <a:pPr indent="457200">
              <a:lnSpc>
                <a:spcPct val="150000"/>
              </a:lnSpc>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Котировка цен на биржевые товары определяется товарной биржей и публикуется в биржевом бюллетене товарной биржи. </a:t>
            </a:r>
          </a:p>
          <a:p>
            <a:pPr indent="457200">
              <a:lnSpc>
                <a:spcPct val="150000"/>
              </a:lnSpc>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Для контроля за исполнением зарегистрированной сделки на товарной бирже открывается паспорт сделки, в котором содержатся сведения, необходимые для оперативного контроля за выполнением своих обязательств контрагентами. Споры по биржевым сделкам разрешаются арбитражной комиссией товарной биржи-при несогласии в судебном порядке. </a:t>
            </a:r>
          </a:p>
          <a:p>
            <a:pPr indent="457200">
              <a:lnSpc>
                <a:spcPct val="150000"/>
              </a:lnSpc>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 нарушение правил биржевой торговли применяются следующие санкции:</a:t>
            </a:r>
          </a:p>
          <a:p>
            <a:pPr indent="457200">
              <a:lnSpc>
                <a:spcPct val="150000"/>
              </a:lnSpc>
              <a:buFont typeface="Wingdings" panose="05000000000000000000" pitchFamily="2" charset="2"/>
              <a:buChar char="ü"/>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предупреждение; </a:t>
            </a:r>
          </a:p>
          <a:p>
            <a:pPr indent="457200">
              <a:lnSpc>
                <a:spcPct val="150000"/>
              </a:lnSpc>
              <a:buFont typeface="Wingdings" panose="05000000000000000000" pitchFamily="2" charset="2"/>
              <a:buChar char="ü"/>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штраф; </a:t>
            </a:r>
          </a:p>
          <a:p>
            <a:pPr indent="457200">
              <a:lnSpc>
                <a:spcPct val="150000"/>
              </a:lnSpc>
              <a:buFont typeface="Wingdings" panose="05000000000000000000" pitchFamily="2" charset="2"/>
              <a:buChar char="ü"/>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лишение права принимать участие на определенное время; </a:t>
            </a:r>
          </a:p>
          <a:p>
            <a:pPr indent="457200">
              <a:lnSpc>
                <a:spcPct val="150000"/>
              </a:lnSpc>
              <a:buFont typeface="Wingdings" panose="05000000000000000000" pitchFamily="2" charset="2"/>
              <a:buChar char="ü"/>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приостановление или прекращение членства на товарной бирже.</a:t>
            </a:r>
            <a:endParaRPr lang="ru-RU" dirty="0"/>
          </a:p>
        </p:txBody>
      </p:sp>
    </p:spTree>
    <p:extLst>
      <p:ext uri="{BB962C8B-B14F-4D97-AF65-F5344CB8AC3E}">
        <p14:creationId xmlns:p14="http://schemas.microsoft.com/office/powerpoint/2010/main" val="1330223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70D032C-013D-4313-80EA-F2C73457D65F}"/>
              </a:ext>
            </a:extLst>
          </p:cNvPr>
          <p:cNvSpPr/>
          <p:nvPr/>
        </p:nvSpPr>
        <p:spPr>
          <a:xfrm>
            <a:off x="1013254" y="570756"/>
            <a:ext cx="10569146" cy="1294393"/>
          </a:xfrm>
          <a:prstGeom prst="rect">
            <a:avLst/>
          </a:prstGeom>
        </p:spPr>
        <p:txBody>
          <a:bodyPr wrap="square">
            <a:spAutoFit/>
          </a:bodyPr>
          <a:lstStyle/>
          <a:p>
            <a:pPr indent="450215" algn="just">
              <a:lnSpc>
                <a:spcPct val="150000"/>
              </a:lnSpc>
              <a:spcAft>
                <a:spcPts val="0"/>
              </a:spcAft>
            </a:pPr>
            <a:r>
              <a:rPr lang="ru-RU" i="1" dirty="0">
                <a:latin typeface="Times New Roman" panose="02020603050405020304" pitchFamily="18" charset="0"/>
                <a:ea typeface="Calibri" panose="020F0502020204030204" pitchFamily="34" charset="0"/>
                <a:cs typeface="Times New Roman" panose="02020603050405020304" pitchFamily="18" charset="0"/>
              </a:rPr>
              <a:t>Одним из малоосвоенных пространств бизнеса остается плоскость электронной коммерции. Аналитики отмечают огромный потенциал роста в межфирменной онлайновой торговле, так что активно осваивать новое пространство необходимо уже сегодня.</a:t>
            </a:r>
            <a:endParaRPr lang="ru-RU"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скругленные углы 3">
            <a:extLst>
              <a:ext uri="{FF2B5EF4-FFF2-40B4-BE49-F238E27FC236}">
                <a16:creationId xmlns:a16="http://schemas.microsoft.com/office/drawing/2014/main" id="{17EF5FD4-305D-446E-A740-169409FED1EE}"/>
              </a:ext>
            </a:extLst>
          </p:cNvPr>
          <p:cNvSpPr/>
          <p:nvPr/>
        </p:nvSpPr>
        <p:spPr>
          <a:xfrm>
            <a:off x="152400" y="2165499"/>
            <a:ext cx="11887200" cy="17793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450215" algn="just">
              <a:lnSpc>
                <a:spcPct val="150000"/>
              </a:lnSpc>
              <a:spcAft>
                <a:spcPts val="0"/>
              </a:spcAft>
            </a:pPr>
            <a:r>
              <a:rPr lang="ru-RU">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Услуги сектора В2В представлены в форме использования электронных торговых площадок (ЭТП), или B2B-площадок (Business to business marketplace). В качестве ЭТП может выступать любой интернет-ресурс, посредством которого заключаются сделки купли-продажи между предприятиями – покупателями и продавцами.</a:t>
            </a:r>
            <a:endParaRPr lang="ru-RU" sz="14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70D06656-DE12-4AEC-A616-B6214BA051EB}"/>
              </a:ext>
            </a:extLst>
          </p:cNvPr>
          <p:cNvSpPr/>
          <p:nvPr/>
        </p:nvSpPr>
        <p:spPr>
          <a:xfrm>
            <a:off x="1013254" y="4245223"/>
            <a:ext cx="10569146" cy="1427955"/>
          </a:xfrm>
          <a:prstGeom prst="rect">
            <a:avLst/>
          </a:prstGeom>
        </p:spPr>
        <p:txBody>
          <a:bodyPr wrap="square">
            <a:spAutoFit/>
          </a:bodyPr>
          <a:lstStyle/>
          <a:p>
            <a:pPr indent="450215" algn="just">
              <a:lnSpc>
                <a:spcPct val="150000"/>
              </a:lnSpc>
              <a:spcAft>
                <a:spcPts val="0"/>
              </a:spcAft>
            </a:pPr>
            <a:r>
              <a:rPr lang="ru-RU" sz="2000" i="1" dirty="0">
                <a:latin typeface="Times New Roman" panose="02020603050405020304" pitchFamily="18" charset="0"/>
                <a:ea typeface="Calibri" panose="020F0502020204030204" pitchFamily="34" charset="0"/>
                <a:cs typeface="Times New Roman" panose="02020603050405020304" pitchFamily="18" charset="0"/>
              </a:rPr>
              <a:t>Электронные торговые площадки создаются для того, чтобы упростить взаимодействие между предприятиями, поставщиками и покупателями независимо от их размеров, географического положения и отраслевой принадлежности.</a:t>
            </a:r>
            <a:endParaRPr lang="ru-RU" sz="20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9127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093173A3-3302-4845-96D2-04961B3566A8}"/>
              </a:ext>
            </a:extLst>
          </p:cNvPr>
          <p:cNvSpPr/>
          <p:nvPr/>
        </p:nvSpPr>
        <p:spPr>
          <a:xfrm>
            <a:off x="2707723" y="38731"/>
            <a:ext cx="6210931" cy="587148"/>
          </a:xfrm>
          <a:prstGeom prst="rect">
            <a:avLst/>
          </a:prstGeom>
        </p:spPr>
        <p:txBody>
          <a:bodyPr wrap="none">
            <a:spAutoFit/>
          </a:bodyPr>
          <a:lstStyle/>
          <a:p>
            <a:pPr indent="450215" algn="just">
              <a:lnSpc>
                <a:spcPct val="150000"/>
              </a:lnSpc>
              <a:spcAft>
                <a:spcPts val="0"/>
              </a:spcAft>
            </a:pP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Виды электронных торговых площадок</a:t>
            </a:r>
            <a:endParaRPr lang="ru-RU"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DCC40849-6CDE-4D06-BCB7-3EB351AAA42E}"/>
              </a:ext>
            </a:extLst>
          </p:cNvPr>
          <p:cNvSpPr/>
          <p:nvPr/>
        </p:nvSpPr>
        <p:spPr>
          <a:xfrm>
            <a:off x="74141" y="704311"/>
            <a:ext cx="3220994" cy="5449377"/>
          </a:xfrm>
          <a:prstGeom prst="rect">
            <a:avLst/>
          </a:prstGeom>
        </p:spPr>
        <p:txBody>
          <a:bodyPr wrap="square">
            <a:spAutoFit/>
          </a:bodyPr>
          <a:lstStyle/>
          <a:p>
            <a:pPr lvl="0" algn="ctr">
              <a:lnSpc>
                <a:spcPct val="150000"/>
              </a:lnSpc>
              <a:spcAft>
                <a:spcPts val="0"/>
              </a:spcAft>
              <a:buSzPts val="1000"/>
              <a:tabLst>
                <a:tab pos="457200" algn="l"/>
              </a:tabLst>
            </a:pP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Площадки, создаваемые и поддерживаемые покупателями (BUYER-DRIVEN)</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lvl="0" algn="ctr">
              <a:lnSpc>
                <a:spcPct val="150000"/>
              </a:lnSpc>
              <a:spcAft>
                <a:spcPts val="0"/>
              </a:spcAft>
              <a:buSzPts val="1000"/>
              <a:tabLst>
                <a:tab pos="4572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Одна или несколько крупных компаний создают свою торговую площадку для привлечения множества компаний-поставщиков, что позволяет им оптимизировать процесс закупок, расширить торговые контакты и сети поставок.</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B8D8966-50CA-413A-A100-FB169FE0FF7D}"/>
              </a:ext>
            </a:extLst>
          </p:cNvPr>
          <p:cNvSpPr txBox="1"/>
          <p:nvPr/>
        </p:nvSpPr>
        <p:spPr>
          <a:xfrm>
            <a:off x="3785664" y="1430171"/>
            <a:ext cx="3674075" cy="3787383"/>
          </a:xfrm>
          <a:prstGeom prst="rect">
            <a:avLst/>
          </a:prstGeom>
          <a:noFill/>
          <a:ln>
            <a:solidFill>
              <a:schemeClr val="accent1">
                <a:lumMod val="75000"/>
              </a:schemeClr>
            </a:solidFill>
          </a:ln>
        </p:spPr>
        <p:txBody>
          <a:bodyPr wrap="square" rtlCol="0">
            <a:spAutoFit/>
          </a:bodyPr>
          <a:lstStyle/>
          <a:p>
            <a:pPr lvl="0" algn="ctr">
              <a:lnSpc>
                <a:spcPct val="150000"/>
              </a:lnSpc>
              <a:spcAft>
                <a:spcPts val="0"/>
              </a:spcAft>
              <a:buSzPts val="1000"/>
              <a:tabLst>
                <a:tab pos="457200" algn="l"/>
              </a:tabLst>
            </a:pP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Площадки, создаваемые и поддерживаемые продавцами (SUPPLIER-DRIVEN ИЛИ SELLER-DRIVEN)</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Этот вид ЭТП также формируется крупными компаниями или их объединениями, заинтересованными в развитии каналов сбыта продукции.</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43E3DC4-B41C-48ED-8D84-8C1D7D7CDF8A}"/>
              </a:ext>
            </a:extLst>
          </p:cNvPr>
          <p:cNvSpPr txBox="1"/>
          <p:nvPr/>
        </p:nvSpPr>
        <p:spPr>
          <a:xfrm>
            <a:off x="7842422" y="806185"/>
            <a:ext cx="3591697" cy="5035353"/>
          </a:xfrm>
          <a:prstGeom prst="rect">
            <a:avLst/>
          </a:prstGeom>
          <a:solidFill>
            <a:schemeClr val="accent1">
              <a:lumMod val="60000"/>
              <a:lumOff val="40000"/>
            </a:schemeClr>
          </a:solidFill>
        </p:spPr>
        <p:txBody>
          <a:bodyPr wrap="square" rtlCol="0">
            <a:spAutoFit/>
          </a:bodyPr>
          <a:lstStyle/>
          <a:p>
            <a:pPr algn="ctr">
              <a:lnSpc>
                <a:spcPct val="150000"/>
              </a:lnSpc>
            </a:pPr>
            <a:r>
              <a:rPr lang="ru-RU" b="1" dirty="0">
                <a:solidFill>
                  <a:srgbClr val="002060"/>
                </a:solidFill>
                <a:latin typeface="Times New Roman" panose="02020603050405020304" pitchFamily="18" charset="0"/>
                <a:cs typeface="Times New Roman" panose="02020603050405020304" pitchFamily="18" charset="0"/>
              </a:rPr>
              <a:t>Площадки, создаваемые и поддерживаемые третьей стороной (THIRD-PARTY-DRIVEN)</a:t>
            </a:r>
            <a:r>
              <a:rPr lang="ru-RU" dirty="0">
                <a:solidFill>
                  <a:srgbClr val="002060"/>
                </a:solidFill>
                <a:latin typeface="Times New Roman" panose="02020603050405020304" pitchFamily="18" charset="0"/>
                <a:cs typeface="Times New Roman" panose="02020603050405020304" pitchFamily="18" charset="0"/>
              </a:rPr>
              <a:t>. Это наиболее многочисленная категория посреднических площадок, призванных свести вместе покупателей и продавцов. Площадки этого типа в свою очередь подразделяются на отраслевые и многоотраслевые.</a:t>
            </a:r>
          </a:p>
          <a:p>
            <a:pPr>
              <a:lnSpc>
                <a:spcPct val="150000"/>
              </a:lnSpc>
            </a:pPr>
            <a:endParaRPr lang="ru-RU" dirty="0"/>
          </a:p>
        </p:txBody>
      </p:sp>
    </p:spTree>
    <p:extLst>
      <p:ext uri="{BB962C8B-B14F-4D97-AF65-F5344CB8AC3E}">
        <p14:creationId xmlns:p14="http://schemas.microsoft.com/office/powerpoint/2010/main" val="394156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C6BC0104-7784-4F00-B4D9-95C82CB6F0BD}"/>
              </a:ext>
            </a:extLst>
          </p:cNvPr>
          <p:cNvSpPr/>
          <p:nvPr/>
        </p:nvSpPr>
        <p:spPr>
          <a:xfrm>
            <a:off x="535459" y="378941"/>
            <a:ext cx="11203460" cy="996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ctr">
              <a:lnSpc>
                <a:spcPct val="150000"/>
              </a:lnSpc>
              <a:spcAft>
                <a:spcPts val="0"/>
              </a:spcAf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Кроме B2B выделяют еще несколько разновидностей электронных площадок, в зависимости от того, кто выступает в качестве контрагентов систем электронной торговли:</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8944F87C-4E3E-4EAE-BD0B-1B0E1C42F17B}"/>
              </a:ext>
            </a:extLst>
          </p:cNvPr>
          <p:cNvSpPr/>
          <p:nvPr/>
        </p:nvSpPr>
        <p:spPr>
          <a:xfrm>
            <a:off x="691978" y="1713470"/>
            <a:ext cx="10700952" cy="4604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50000"/>
              </a:lnSpc>
              <a:spcAft>
                <a:spcPts val="0"/>
              </a:spcAft>
              <a:buSzPts val="1000"/>
              <a:buFont typeface="Symbol" panose="05050102010706020507" pitchFamily="18" charset="2"/>
              <a:buChar char=""/>
              <a:tabLst>
                <a:tab pos="4572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C2C (СONSUMER-TO-СONSUMER)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ea typeface="Calibri" panose="020F0502020204030204" pitchFamily="34" charset="0"/>
                <a:cs typeface="Times New Roman" panose="02020603050405020304" pitchFamily="18" charset="0"/>
              </a:rPr>
              <a:t> системы электронной торговли между частными лицами. Типичный пример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ea typeface="Calibri" panose="020F0502020204030204" pitchFamily="34" charset="0"/>
                <a:cs typeface="Times New Roman" panose="02020603050405020304" pitchFamily="18" charset="0"/>
              </a:rPr>
              <a:t> электронный аукцион Молоток.</a:t>
            </a:r>
            <a:r>
              <a:rPr lang="en-US" dirty="0" err="1">
                <a:latin typeface="Times New Roman" panose="02020603050405020304" pitchFamily="18" charset="0"/>
                <a:ea typeface="Calibri" panose="020F0502020204030204" pitchFamily="34" charset="0"/>
                <a:cs typeface="Times New Roman" panose="02020603050405020304" pitchFamily="18" charset="0"/>
              </a:rPr>
              <a:t>ru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на котором одни частные лица могут выставлять на продажу товары и предметы, предназначенные для покупки другими частными лицами.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Symbol" panose="05050102010706020507" pitchFamily="18" charset="2"/>
              <a:buChar char=""/>
              <a:tabLst>
                <a:tab pos="4572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B2C (BUSINESS-TO-CONSUMER)</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ea typeface="Calibri" panose="020F0502020204030204" pitchFamily="34" charset="0"/>
                <a:cs typeface="Times New Roman" panose="02020603050405020304" pitchFamily="18" charset="0"/>
              </a:rPr>
              <a:t> системы розничной электронной торговли, в которых продавцом является предприятие, а покупателями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ea typeface="Calibri" panose="020F0502020204030204" pitchFamily="34" charset="0"/>
                <a:cs typeface="Times New Roman" panose="02020603050405020304" pitchFamily="18" charset="0"/>
              </a:rPr>
              <a:t> преимущественно частные лица. Наиболее распространенный пример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ea typeface="Calibri" panose="020F0502020204030204" pitchFamily="34" charset="0"/>
                <a:cs typeface="Times New Roman" panose="02020603050405020304" pitchFamily="18" charset="0"/>
              </a:rPr>
              <a:t> интернет-магазины, продающие потребительские товары (бытовую электронику, книги, компакт-диски и многое другое).</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Symbol" panose="05050102010706020507" pitchFamily="18" charset="2"/>
              <a:buChar char=""/>
              <a:tabLst>
                <a:tab pos="457200" algn="l"/>
              </a:tabLs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B2G (BUSINESS-TO-GOVERNMENT)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ea typeface="Calibri" panose="020F0502020204030204" pitchFamily="34" charset="0"/>
                <a:cs typeface="Times New Roman" panose="02020603050405020304" pitchFamily="18" charset="0"/>
              </a:rPr>
              <a:t> системы электронной торговли, контрагентами которых являются предприятия и государственные учреждения. Используются для организации государственных закупок.</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5610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F56FD01-DED4-48A6-9AAA-3DAF13F9EAD1}"/>
              </a:ext>
            </a:extLst>
          </p:cNvPr>
          <p:cNvSpPr/>
          <p:nvPr/>
        </p:nvSpPr>
        <p:spPr>
          <a:xfrm>
            <a:off x="3751463" y="223443"/>
            <a:ext cx="3535776" cy="587148"/>
          </a:xfrm>
          <a:prstGeom prst="rect">
            <a:avLst/>
          </a:prstGeom>
        </p:spPr>
        <p:txBody>
          <a:bodyPr wrap="none">
            <a:spAutoFit/>
          </a:bodyPr>
          <a:lstStyle/>
          <a:p>
            <a:pPr indent="450215" algn="just">
              <a:lnSpc>
                <a:spcPct val="150000"/>
              </a:lnSpc>
              <a:spcAft>
                <a:spcPts val="0"/>
              </a:spcAft>
            </a:pP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Модели работы ЭТП</a:t>
            </a:r>
            <a:endParaRPr lang="ru-RU"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14B727F7-224C-4798-A8C5-FAC9C1614868}"/>
              </a:ext>
            </a:extLst>
          </p:cNvPr>
          <p:cNvSpPr/>
          <p:nvPr/>
        </p:nvSpPr>
        <p:spPr>
          <a:xfrm>
            <a:off x="428367" y="1085960"/>
            <a:ext cx="11046941" cy="4618380"/>
          </a:xfrm>
          <a:prstGeom prst="rect">
            <a:avLst/>
          </a:prstGeom>
        </p:spPr>
        <p:txBody>
          <a:bodyPr wrap="square">
            <a:spAutoFit/>
          </a:bodyPr>
          <a:lstStyle/>
          <a:p>
            <a:pPr indent="450215" algn="just">
              <a:lnSpc>
                <a:spcPct val="150000"/>
              </a:lnSpc>
              <a:spcAft>
                <a:spcPts val="0"/>
              </a:spcAf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Возможны различные принципы взаимодействия участников сделки на ЭТП. Это могут быть либо модели с фиксированными ценами, типичные для продаж по каталогам, либо системы динамического ценообразования, характерные для аукционной или биржевой торговли. </a:t>
            </a:r>
          </a:p>
          <a:p>
            <a:pPr indent="450215" algn="just">
              <a:lnSpc>
                <a:spcPct val="150000"/>
              </a:lnSpc>
              <a:spcAft>
                <a:spcPts val="0"/>
              </a:spcAft>
            </a:pPr>
            <a:endPar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современных ЭТП используются три основные модели организации взаимодействия участников: </a:t>
            </a:r>
            <a:endParaRPr lang="en-US"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spcAft>
                <a:spcPts val="0"/>
              </a:spcAft>
              <a:buFont typeface="Wingdings" panose="05000000000000000000" pitchFamily="2" charset="2"/>
              <a:buChar char="ü"/>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ОНЛАЙНОВЫЙ КАТАЛОГ;</a:t>
            </a:r>
          </a:p>
          <a:p>
            <a:pPr marL="285750" indent="-285750" algn="just">
              <a:lnSpc>
                <a:spcPct val="150000"/>
              </a:lnSpc>
              <a:spcAft>
                <a:spcPts val="0"/>
              </a:spcAft>
              <a:buFont typeface="Wingdings" panose="05000000000000000000" pitchFamily="2" charset="2"/>
              <a:buChar char="ü"/>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АУКЦИОН;</a:t>
            </a:r>
          </a:p>
          <a:p>
            <a:pPr marL="285750" indent="-285750" algn="just">
              <a:lnSpc>
                <a:spcPct val="150000"/>
              </a:lnSpc>
              <a:spcAft>
                <a:spcPts val="0"/>
              </a:spcAft>
              <a:buFont typeface="Wingdings" panose="05000000000000000000" pitchFamily="2" charset="2"/>
              <a:buChar char="ü"/>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БИРЖА. </a:t>
            </a:r>
          </a:p>
          <a:p>
            <a:pPr algn="just">
              <a:lnSpc>
                <a:spcPct val="150000"/>
              </a:lnSpc>
              <a:spcAft>
                <a:spcPts val="0"/>
              </a:spcAf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0"/>
              </a:spcAft>
            </a:pP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 случае если ЭТП предоставляет сразу несколько типов взаимодействия, ее клиенты могут выбрать наиболее приемлемую для них модель.</a:t>
            </a:r>
            <a:endParaRPr lang="ru-RU"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4690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77A08379-847C-46A5-8E39-144A2AEDB5DF}"/>
              </a:ext>
            </a:extLst>
          </p:cNvPr>
          <p:cNvSpPr/>
          <p:nvPr/>
        </p:nvSpPr>
        <p:spPr>
          <a:xfrm>
            <a:off x="247134" y="205945"/>
            <a:ext cx="11837773" cy="309742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450215" algn="just">
              <a:lnSpc>
                <a:spcPct val="150000"/>
              </a:lnSpc>
              <a:spcAft>
                <a:spcPts val="0"/>
              </a:spcAft>
            </a:pP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ОНЛАЙНОВЫЙ КАТАЛОГ </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(ONLINE CATALOG) обеспечивает быстрый выход покупателей на нужных продавцов. Вместо того чтобы просматривать горы зачастую устаревших каталогов поставщика, покупатели могут использовать поисковые возможности интернета, сравнивая товары сразу по нескольким параметрам, включая цену, даты поставки, гарантии, информацию по обслуживанию и т. д. Каталожная модель оптимальна для отраслей, характеризующихся большим количеством мелких предприятий и частым проведением сделок с относительно недорогими товарами, поскольку позволяет покупателю ознакомиться с предложениями большого числа поставщиков.</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скругленные углы 2">
            <a:extLst>
              <a:ext uri="{FF2B5EF4-FFF2-40B4-BE49-F238E27FC236}">
                <a16:creationId xmlns:a16="http://schemas.microsoft.com/office/drawing/2014/main" id="{65E4AE61-1CA8-49C9-B63B-204579F0BAEC}"/>
              </a:ext>
            </a:extLst>
          </p:cNvPr>
          <p:cNvSpPr/>
          <p:nvPr/>
        </p:nvSpPr>
        <p:spPr>
          <a:xfrm>
            <a:off x="177114" y="3554628"/>
            <a:ext cx="4221892" cy="309742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450215" algn="just">
              <a:lnSpc>
                <a:spcPct val="150000"/>
              </a:lnSpc>
              <a:spcAft>
                <a:spcPts val="0"/>
              </a:spcAft>
            </a:pP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АУКЦИОН</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Auction</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 основном отличается от онлайнового каталога тем, что цены не фиксированы, а устанавливаются во время торгов. Данная модель используется для проведения электронных закупок на конкурсной (тендерной) основе.</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FEAC5A07-7687-488A-83A4-1E43A6810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309" y="3429000"/>
            <a:ext cx="4410613" cy="330337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814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7F9C2DC3-E839-4FED-9257-B40E9116E53A}"/>
              </a:ext>
            </a:extLst>
          </p:cNvPr>
          <p:cNvSpPr/>
          <p:nvPr/>
        </p:nvSpPr>
        <p:spPr>
          <a:xfrm>
            <a:off x="378941" y="205946"/>
            <a:ext cx="4563762" cy="35422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450215" algn="just">
              <a:lnSpc>
                <a:spcPct val="150000"/>
              </a:lnSpc>
              <a:spcAft>
                <a:spcPts val="0"/>
              </a:spcAft>
            </a:pPr>
            <a:r>
              <a:rPr lang="ru-RU"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БИРЖА </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ru-RU"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Еxchange</a:t>
            </a:r>
            <a:r>
              <a:rPr lang="ru-RU"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применяется на рынках, где цена может быстро меняться в зависимости от соотношений спроса и предложения. Эта модель позволяет согласовывать спрос/предложение и определять рыночные цены, а также регистрировать и проводить сделки в режиме реального времени.</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076" name="Picture 4">
            <a:extLst>
              <a:ext uri="{FF2B5EF4-FFF2-40B4-BE49-F238E27FC236}">
                <a16:creationId xmlns:a16="http://schemas.microsoft.com/office/drawing/2014/main" id="{632DCE8E-2826-4B43-97A2-B48116487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244" y="205946"/>
            <a:ext cx="5248532" cy="3495522"/>
          </a:xfrm>
          <a:prstGeom prst="roundRect">
            <a:avLst/>
          </a:prstGeom>
          <a:noFill/>
          <a:extLst>
            <a:ext uri="{909E8E84-426E-40DD-AFC4-6F175D3DCCD1}">
              <a14:hiddenFill xmlns:a14="http://schemas.microsoft.com/office/drawing/2010/main">
                <a:solidFill>
                  <a:srgbClr val="FFFFFF"/>
                </a:solidFill>
              </a14:hiddenFill>
            </a:ext>
          </a:extLst>
        </p:spPr>
      </p:pic>
      <p:sp>
        <p:nvSpPr>
          <p:cNvPr id="4" name="Прямоугольник: скругленные углы 3">
            <a:extLst>
              <a:ext uri="{FF2B5EF4-FFF2-40B4-BE49-F238E27FC236}">
                <a16:creationId xmlns:a16="http://schemas.microsoft.com/office/drawing/2014/main" id="{BFE5F7B1-0E31-40AA-8DF0-EA80C07A4DAE}"/>
              </a:ext>
            </a:extLst>
          </p:cNvPr>
          <p:cNvSpPr/>
          <p:nvPr/>
        </p:nvSpPr>
        <p:spPr>
          <a:xfrm>
            <a:off x="164757" y="3912972"/>
            <a:ext cx="11681254" cy="294502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450215" algn="just">
              <a:lnSpc>
                <a:spcPct val="150000"/>
              </a:lnSpc>
              <a:spcAft>
                <a:spcPts val="0"/>
              </a:spcAft>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Некоторые аналитики в качестве отдельного вида ЭТП выделяют </a:t>
            </a:r>
            <a:r>
              <a:rPr lang="ru-RU" sz="1600"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СООБЩЕСТВО </a:t>
            </a: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(COMMUNITY). Это информационные порталы, представляющие посетителям экономические новости, отраслевую и корпоративную аналитику, списки вакансий, а также позволяющие участникам общаться через чат или с помощью доски объявлений. Хотя площадки такого рода и могут сводить в одном виртуальном пространстве потенциальных покупателей и продавцов, отнести их к ЭТП можно с некоторыми оговорками. Далеко не всегда информационные порталы предназначены их создателями для проведения электронных сделок и обладают сервисами их поддержки. Т.е., к ЭТП относятся лишь те из информационных порталов, которые обладают также функциями электронного каталога, аукциона или биржи.</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0215" algn="ctr">
              <a:lnSpc>
                <a:spcPct val="15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656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AEE3ABA-4D4F-4680-B5EF-9815BB5A72BD}"/>
              </a:ext>
            </a:extLst>
          </p:cNvPr>
          <p:cNvSpPr/>
          <p:nvPr/>
        </p:nvSpPr>
        <p:spPr>
          <a:xfrm>
            <a:off x="3258428" y="577021"/>
            <a:ext cx="5675143" cy="530594"/>
          </a:xfrm>
          <a:prstGeom prst="rect">
            <a:avLst/>
          </a:prstGeom>
        </p:spPr>
        <p:txBody>
          <a:bodyPr wrap="none">
            <a:spAutoFit/>
          </a:bodyPr>
          <a:lstStyle/>
          <a:p>
            <a:pPr lvl="0">
              <a:lnSpc>
                <a:spcPct val="107000"/>
              </a:lnSpc>
            </a:pPr>
            <a:r>
              <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Фондовые электронные биржи.</a:t>
            </a:r>
            <a:endParaRPr lang="ru-RU" sz="2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100" name="Picture 4">
            <a:extLst>
              <a:ext uri="{FF2B5EF4-FFF2-40B4-BE49-F238E27FC236}">
                <a16:creationId xmlns:a16="http://schemas.microsoft.com/office/drawing/2014/main" id="{A26A052B-9831-493C-80B4-74050630666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1610497" y="1396571"/>
            <a:ext cx="8839200"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78691"/>
      </p:ext>
    </p:extLst>
  </p:cSld>
  <p:clrMapOvr>
    <a:masterClrMapping/>
  </p:clrMapOvr>
</p:sld>
</file>

<file path=ppt/theme/theme1.xml><?xml version="1.0" encoding="utf-8"?>
<a:theme xmlns:a="http://schemas.openxmlformats.org/drawingml/2006/main" name="Рамка">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TM03457475[[fn=Рамка]]</Template>
  <TotalTime>188</TotalTime>
  <Words>2068</Words>
  <Application>Microsoft Office PowerPoint</Application>
  <PresentationFormat>Широкоэкранный</PresentationFormat>
  <Paragraphs>129</Paragraphs>
  <Slides>25</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25</vt:i4>
      </vt:variant>
    </vt:vector>
  </HeadingPairs>
  <TitlesOfParts>
    <vt:vector size="33" baseType="lpstr">
      <vt:lpstr>Arial</vt:lpstr>
      <vt:lpstr>Calibri</vt:lpstr>
      <vt:lpstr>Corbel</vt:lpstr>
      <vt:lpstr>Symbol</vt:lpstr>
      <vt:lpstr>Times New Roman</vt:lpstr>
      <vt:lpstr>Wingdings</vt:lpstr>
      <vt:lpstr>Wingdings 2</vt:lpstr>
      <vt:lpstr>Рамка</vt:lpstr>
      <vt:lpstr>Тема № 2 «Основные особенности торговли на электронных биржевых площадках»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 2 «Основные особенности торговли на электронных биржевых площадках»</dc:title>
  <dc:creator>Оля У</dc:creator>
  <cp:lastModifiedBy>Оля У</cp:lastModifiedBy>
  <cp:revision>22</cp:revision>
  <dcterms:created xsi:type="dcterms:W3CDTF">2020-02-09T07:55:20Z</dcterms:created>
  <dcterms:modified xsi:type="dcterms:W3CDTF">2020-02-09T11:04:11Z</dcterms:modified>
</cp:coreProperties>
</file>